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58" r:id="rId4"/>
    <p:sldId id="324" r:id="rId5"/>
    <p:sldId id="323" r:id="rId6"/>
    <p:sldId id="325" r:id="rId7"/>
    <p:sldId id="326"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21" r:id="rId2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78" autoAdjust="0"/>
    <p:restoredTop sz="94660"/>
  </p:normalViewPr>
  <p:slideViewPr>
    <p:cSldViewPr>
      <p:cViewPr>
        <p:scale>
          <a:sx n="114" d="100"/>
          <a:sy n="114" d="100"/>
        </p:scale>
        <p:origin x="-8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9C4D5A-D40B-435D-87C2-11FD19D4CD77}" type="datetimeFigureOut">
              <a:rPr lang="pt-BR" smtClean="0"/>
              <a:pPr/>
              <a:t>12/05/2015</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708D29-87CC-4C58-AD0B-F54C10763863}" type="slidenum">
              <a:rPr lang="pt-BR" smtClean="0"/>
              <a:pPr/>
              <a:t>‹nº›</a:t>
            </a:fld>
            <a:endParaRPr lang="pt-BR"/>
          </a:p>
        </p:txBody>
      </p:sp>
    </p:spTree>
    <p:extLst>
      <p:ext uri="{BB962C8B-B14F-4D97-AF65-F5344CB8AC3E}">
        <p14:creationId xmlns:p14="http://schemas.microsoft.com/office/powerpoint/2010/main" val="365376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16" name="Title 15"/>
          <p:cNvSpPr>
            <a:spLocks noGrp="1"/>
          </p:cNvSpPr>
          <p:nvPr>
            <p:ph type="title"/>
          </p:nvPr>
        </p:nvSpPr>
        <p:spPr>
          <a:xfrm>
            <a:off x="2438400" y="1447800"/>
            <a:ext cx="3962400" cy="2133600"/>
          </a:xfrm>
        </p:spPr>
        <p:txBody>
          <a:bodyPr anchor="b"/>
          <a:lstStyle/>
          <a:p>
            <a:r>
              <a:rPr lang="pt-BR" smtClean="0"/>
              <a:t>Clique para editar o título mestre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9F58FE08-140D-47F2-8FEE-568CB7D9E8D4}" type="datetimeFigureOut">
              <a:rPr lang="pt-BR" smtClean="0"/>
              <a:pPr/>
              <a:t>12/05/2015</a:t>
            </a:fld>
            <a:endParaRPr lang="pt-BR"/>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DC436F41-D108-4970-AED5-DFDD772987F2}" type="slidenum">
              <a:rPr lang="pt-BR" smtClean="0"/>
              <a:pPr/>
              <a:t>‹nº›</a:t>
            </a:fld>
            <a:endParaRPr lang="pt-BR"/>
          </a:p>
        </p:txBody>
      </p:sp>
      <p:sp>
        <p:nvSpPr>
          <p:cNvPr id="15" name="Footer Placeholder 14"/>
          <p:cNvSpPr>
            <a:spLocks noGrp="1"/>
          </p:cNvSpPr>
          <p:nvPr>
            <p:ph type="ftr" sz="quarter" idx="12"/>
          </p:nvPr>
        </p:nvSpPr>
        <p:spPr>
          <a:xfrm>
            <a:off x="3581400" y="6296248"/>
            <a:ext cx="2820987" cy="152400"/>
          </a:xfrm>
        </p:spPr>
        <p:txBody>
          <a:bodyPr/>
          <a:lstStyle/>
          <a:p>
            <a:endParaRPr lang="pt-B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3" name="Date Placeholder 12"/>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4" name="Slide Number Placeholder 13"/>
          <p:cNvSpPr>
            <a:spLocks noGrp="1"/>
          </p:cNvSpPr>
          <p:nvPr>
            <p:ph type="sldNum" sz="quarter" idx="11"/>
          </p:nvPr>
        </p:nvSpPr>
        <p:spPr/>
        <p:txBody>
          <a:bodyPr/>
          <a:lstStyle/>
          <a:p>
            <a:fld id="{DC436F41-D108-4970-AED5-DFDD772987F2}" type="slidenum">
              <a:rPr lang="pt-BR" smtClean="0"/>
              <a:pPr/>
              <a:t>‹nº›</a:t>
            </a:fld>
            <a:endParaRPr lang="pt-BR"/>
          </a:p>
        </p:txBody>
      </p:sp>
      <p:sp>
        <p:nvSpPr>
          <p:cNvPr id="15" name="Footer Placeholder 14"/>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3" name="Date Placeholder 12"/>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4" name="Slide Number Placeholder 13"/>
          <p:cNvSpPr>
            <a:spLocks noGrp="1"/>
          </p:cNvSpPr>
          <p:nvPr>
            <p:ph type="sldNum" sz="quarter" idx="11"/>
          </p:nvPr>
        </p:nvSpPr>
        <p:spPr/>
        <p:txBody>
          <a:bodyPr/>
          <a:lstStyle/>
          <a:p>
            <a:fld id="{DC436F41-D108-4970-AED5-DFDD772987F2}" type="slidenum">
              <a:rPr lang="pt-BR" smtClean="0"/>
              <a:pPr/>
              <a:t>‹nº›</a:t>
            </a:fld>
            <a:endParaRPr lang="pt-BR"/>
          </a:p>
        </p:txBody>
      </p:sp>
      <p:sp>
        <p:nvSpPr>
          <p:cNvPr id="15" name="Footer Placeholder 14"/>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6" name="Title 15"/>
          <p:cNvSpPr>
            <a:spLocks noGrp="1"/>
          </p:cNvSpPr>
          <p:nvPr>
            <p:ph type="title"/>
          </p:nvPr>
        </p:nvSpPr>
        <p:spPr/>
        <p:txBody>
          <a:bodyPr/>
          <a:lstStyle/>
          <a:p>
            <a:r>
              <a:rPr lang="pt-BR" smtClean="0"/>
              <a:t>Clique para editar o título mestre</a:t>
            </a:r>
            <a:endParaRPr lang="en-US"/>
          </a:p>
        </p:txBody>
      </p:sp>
      <p:sp>
        <p:nvSpPr>
          <p:cNvPr id="10" name="Date Placeholder 9"/>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1" name="Slide Number Placeholder 10"/>
          <p:cNvSpPr>
            <a:spLocks noGrp="1"/>
          </p:cNvSpPr>
          <p:nvPr>
            <p:ph type="sldNum" sz="quarter" idx="11"/>
          </p:nvPr>
        </p:nvSpPr>
        <p:spPr/>
        <p:txBody>
          <a:bodyPr/>
          <a:lstStyle/>
          <a:p>
            <a:fld id="{DC436F41-D108-4970-AED5-DFDD772987F2}" type="slidenum">
              <a:rPr lang="pt-BR" smtClean="0"/>
              <a:pPr/>
              <a:t>‹nº›</a:t>
            </a:fld>
            <a:endParaRPr lang="pt-BR"/>
          </a:p>
        </p:txBody>
      </p:sp>
      <p:sp>
        <p:nvSpPr>
          <p:cNvPr id="12" name="Footer Placeholder 11"/>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9F58FE08-140D-47F2-8FEE-568CB7D9E8D4}" type="datetimeFigureOut">
              <a:rPr lang="pt-BR" smtClean="0"/>
              <a:pPr/>
              <a:t>12/05/2015</a:t>
            </a:fld>
            <a:endParaRPr lang="pt-BR"/>
          </a:p>
        </p:txBody>
      </p:sp>
      <p:sp>
        <p:nvSpPr>
          <p:cNvPr id="13" name="Slide Number Placeholder 12"/>
          <p:cNvSpPr>
            <a:spLocks noGrp="1"/>
          </p:cNvSpPr>
          <p:nvPr>
            <p:ph type="sldNum" sz="quarter" idx="11"/>
          </p:nvPr>
        </p:nvSpPr>
        <p:spPr>
          <a:xfrm>
            <a:off x="4116388" y="6400800"/>
            <a:ext cx="533400" cy="152400"/>
          </a:xfrm>
        </p:spPr>
        <p:txBody>
          <a:bodyPr/>
          <a:lstStyle/>
          <a:p>
            <a:fld id="{DC436F41-D108-4970-AED5-DFDD772987F2}" type="slidenum">
              <a:rPr lang="pt-BR" smtClean="0"/>
              <a:pPr/>
              <a:t>‹nº›</a:t>
            </a:fld>
            <a:endParaRPr lang="pt-BR"/>
          </a:p>
        </p:txBody>
      </p:sp>
      <p:sp>
        <p:nvSpPr>
          <p:cNvPr id="14" name="Footer Placeholder 13"/>
          <p:cNvSpPr>
            <a:spLocks noGrp="1"/>
          </p:cNvSpPr>
          <p:nvPr>
            <p:ph type="ftr" sz="quarter" idx="12"/>
          </p:nvPr>
        </p:nvSpPr>
        <p:spPr>
          <a:xfrm>
            <a:off x="838200" y="6296248"/>
            <a:ext cx="2820987" cy="152400"/>
          </a:xfrm>
        </p:spPr>
        <p:txBody>
          <a:bodyPr/>
          <a:lstStyle/>
          <a:p>
            <a:endParaRPr lang="pt-BR"/>
          </a:p>
        </p:txBody>
      </p:sp>
      <p:sp>
        <p:nvSpPr>
          <p:cNvPr id="15" name="Title 14"/>
          <p:cNvSpPr>
            <a:spLocks noGrp="1"/>
          </p:cNvSpPr>
          <p:nvPr>
            <p:ph type="title"/>
          </p:nvPr>
        </p:nvSpPr>
        <p:spPr>
          <a:xfrm>
            <a:off x="457200" y="1828800"/>
            <a:ext cx="3200400" cy="1752600"/>
          </a:xfrm>
        </p:spPr>
        <p:txBody>
          <a:bodyPr anchor="b"/>
          <a:lstStyle/>
          <a:p>
            <a:r>
              <a:rPr lang="pt-BR" smtClean="0"/>
              <a:t>Clique para editar o título mestre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pt-BR" smtClean="0"/>
              <a:t>Clique para editar o texto mestre</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Title 1"/>
          <p:cNvSpPr>
            <a:spLocks noGrp="1"/>
          </p:cNvSpPr>
          <p:nvPr>
            <p:ph type="title"/>
          </p:nvPr>
        </p:nvSpPr>
        <p:spPr>
          <a:xfrm>
            <a:off x="4876800" y="457200"/>
            <a:ext cx="2819400" cy="5714999"/>
          </a:xfrm>
        </p:spPr>
        <p:txBody>
          <a:bodyPr/>
          <a:lstStyle/>
          <a:p>
            <a:r>
              <a:rPr lang="pt-BR" smtClean="0"/>
              <a:t>Clique para editar o título mestre</a:t>
            </a:r>
            <a:endParaRPr lang="en-US"/>
          </a:p>
        </p:txBody>
      </p:sp>
      <p:sp>
        <p:nvSpPr>
          <p:cNvPr id="9" name="Date Placeholder 8"/>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3" name="Slide Number Placeholder 12"/>
          <p:cNvSpPr>
            <a:spLocks noGrp="1"/>
          </p:cNvSpPr>
          <p:nvPr>
            <p:ph type="sldNum" sz="quarter" idx="11"/>
          </p:nvPr>
        </p:nvSpPr>
        <p:spPr/>
        <p:txBody>
          <a:bodyPr/>
          <a:lstStyle/>
          <a:p>
            <a:fld id="{DC436F41-D108-4970-AED5-DFDD772987F2}" type="slidenum">
              <a:rPr lang="pt-BR" smtClean="0"/>
              <a:pPr/>
              <a:t>‹nº›</a:t>
            </a:fld>
            <a:endParaRPr lang="pt-BR"/>
          </a:p>
        </p:txBody>
      </p:sp>
      <p:sp>
        <p:nvSpPr>
          <p:cNvPr id="14" name="Footer Placeholder 13"/>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11" name="Title 1"/>
          <p:cNvSpPr>
            <a:spLocks noGrp="1"/>
          </p:cNvSpPr>
          <p:nvPr>
            <p:ph type="title"/>
          </p:nvPr>
        </p:nvSpPr>
        <p:spPr>
          <a:xfrm>
            <a:off x="4876800" y="457200"/>
            <a:ext cx="2819400" cy="5714999"/>
          </a:xfrm>
        </p:spPr>
        <p:txBody>
          <a:bodyPr/>
          <a:lstStyle/>
          <a:p>
            <a:r>
              <a:rPr lang="pt-BR" smtClean="0"/>
              <a:t>Clique para editar o título mestre</a:t>
            </a:r>
            <a:endParaRPr lang="en-US"/>
          </a:p>
        </p:txBody>
      </p:sp>
      <p:sp>
        <p:nvSpPr>
          <p:cNvPr id="12" name="Date Placeholder 11"/>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4" name="Slide Number Placeholder 13"/>
          <p:cNvSpPr>
            <a:spLocks noGrp="1"/>
          </p:cNvSpPr>
          <p:nvPr>
            <p:ph type="sldNum" sz="quarter" idx="11"/>
          </p:nvPr>
        </p:nvSpPr>
        <p:spPr/>
        <p:txBody>
          <a:bodyPr/>
          <a:lstStyle/>
          <a:p>
            <a:fld id="{DC436F41-D108-4970-AED5-DFDD772987F2}" type="slidenum">
              <a:rPr lang="pt-BR" smtClean="0"/>
              <a:pPr/>
              <a:t>‹nº›</a:t>
            </a:fld>
            <a:endParaRPr lang="pt-BR"/>
          </a:p>
        </p:txBody>
      </p:sp>
      <p:sp>
        <p:nvSpPr>
          <p:cNvPr id="16" name="Footer Placeholder 15"/>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pt-BR" smtClean="0"/>
              <a:t>Clique para editar o título mestre</a:t>
            </a:r>
            <a:endParaRPr lang="en-US" dirty="0"/>
          </a:p>
        </p:txBody>
      </p:sp>
      <p:sp>
        <p:nvSpPr>
          <p:cNvPr id="9" name="Date Placeholder 8"/>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0" name="Slide Number Placeholder 9"/>
          <p:cNvSpPr>
            <a:spLocks noGrp="1"/>
          </p:cNvSpPr>
          <p:nvPr>
            <p:ph type="sldNum" sz="quarter" idx="11"/>
          </p:nvPr>
        </p:nvSpPr>
        <p:spPr/>
        <p:txBody>
          <a:bodyPr/>
          <a:lstStyle/>
          <a:p>
            <a:fld id="{DC436F41-D108-4970-AED5-DFDD772987F2}" type="slidenum">
              <a:rPr lang="pt-BR" smtClean="0"/>
              <a:pPr/>
              <a:t>‹nº›</a:t>
            </a:fld>
            <a:endParaRPr lang="pt-BR"/>
          </a:p>
        </p:txBody>
      </p:sp>
      <p:sp>
        <p:nvSpPr>
          <p:cNvPr id="11" name="Footer Placeholder 10"/>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9" name="Slide Number Placeholder 8"/>
          <p:cNvSpPr>
            <a:spLocks noGrp="1"/>
          </p:cNvSpPr>
          <p:nvPr>
            <p:ph type="sldNum" sz="quarter" idx="11"/>
          </p:nvPr>
        </p:nvSpPr>
        <p:spPr/>
        <p:txBody>
          <a:bodyPr/>
          <a:lstStyle/>
          <a:p>
            <a:fld id="{DC436F41-D108-4970-AED5-DFDD772987F2}" type="slidenum">
              <a:rPr lang="pt-BR" smtClean="0"/>
              <a:pPr/>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5" name="Date Placeholder 14"/>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6" name="Slide Number Placeholder 15"/>
          <p:cNvSpPr>
            <a:spLocks noGrp="1"/>
          </p:cNvSpPr>
          <p:nvPr>
            <p:ph type="sldNum" sz="quarter" idx="11"/>
          </p:nvPr>
        </p:nvSpPr>
        <p:spPr/>
        <p:txBody>
          <a:bodyPr/>
          <a:lstStyle/>
          <a:p>
            <a:fld id="{DC436F41-D108-4970-AED5-DFDD772987F2}" type="slidenum">
              <a:rPr lang="pt-BR" smtClean="0"/>
              <a:pPr/>
              <a:t>‹nº›</a:t>
            </a:fld>
            <a:endParaRPr lang="pt-BR"/>
          </a:p>
        </p:txBody>
      </p:sp>
      <p:sp>
        <p:nvSpPr>
          <p:cNvPr id="17" name="Footer Placeholder 16"/>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pt-BR" smtClean="0"/>
              <a:t>Clique para editar o título mestre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6" name="Date Placeholder 15"/>
          <p:cNvSpPr>
            <a:spLocks noGrp="1"/>
          </p:cNvSpPr>
          <p:nvPr>
            <p:ph type="dt" sz="half" idx="10"/>
          </p:nvPr>
        </p:nvSpPr>
        <p:spPr/>
        <p:txBody>
          <a:bodyPr/>
          <a:lstStyle/>
          <a:p>
            <a:fld id="{9F58FE08-140D-47F2-8FEE-568CB7D9E8D4}" type="datetimeFigureOut">
              <a:rPr lang="pt-BR" smtClean="0"/>
              <a:pPr/>
              <a:t>12/05/2015</a:t>
            </a:fld>
            <a:endParaRPr lang="pt-BR"/>
          </a:p>
        </p:txBody>
      </p:sp>
      <p:sp>
        <p:nvSpPr>
          <p:cNvPr id="17" name="Slide Number Placeholder 16"/>
          <p:cNvSpPr>
            <a:spLocks noGrp="1"/>
          </p:cNvSpPr>
          <p:nvPr>
            <p:ph type="sldNum" sz="quarter" idx="11"/>
          </p:nvPr>
        </p:nvSpPr>
        <p:spPr/>
        <p:txBody>
          <a:bodyPr/>
          <a:lstStyle/>
          <a:p>
            <a:fld id="{DC436F41-D108-4970-AED5-DFDD772987F2}" type="slidenum">
              <a:rPr lang="pt-BR" smtClean="0"/>
              <a:pPr/>
              <a:t>‹nº›</a:t>
            </a:fld>
            <a:endParaRPr lang="pt-BR"/>
          </a:p>
        </p:txBody>
      </p:sp>
      <p:sp>
        <p:nvSpPr>
          <p:cNvPr id="18" name="Footer Placeholder 17"/>
          <p:cNvSpPr>
            <a:spLocks noGrp="1"/>
          </p:cNvSpPr>
          <p:nvPr>
            <p:ph type="ftr" sz="quarter" idx="12"/>
          </p:nvPr>
        </p:nvSpPr>
        <p:spPr/>
        <p:txBody>
          <a:bodyPr/>
          <a:lstStyle/>
          <a:p>
            <a:endParaRPr lang="pt-B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DC436F41-D108-4970-AED5-DFDD772987F2}" type="slidenum">
              <a:rPr lang="pt-BR" smtClean="0"/>
              <a:pPr/>
              <a:t>‹nº›</a:t>
            </a:fld>
            <a:endParaRPr lang="pt-BR"/>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9F58FE08-140D-47F2-8FEE-568CB7D9E8D4}" type="datetimeFigureOut">
              <a:rPr lang="pt-BR" smtClean="0"/>
              <a:pPr/>
              <a:t>12/05/2015</a:t>
            </a:fld>
            <a:endParaRPr lang="pt-BR"/>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everton@madvogados.adv.br" TargetMode="External"/><Relationship Id="rId2" Type="http://schemas.openxmlformats.org/officeDocument/2006/relationships/hyperlink" Target="mailto:heverton.mamede@uniceub.br"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907704" y="908720"/>
            <a:ext cx="4680519" cy="2554545"/>
          </a:xfrm>
          <a:prstGeom prst="rect">
            <a:avLst/>
          </a:prstGeom>
          <a:noFill/>
        </p:spPr>
        <p:txBody>
          <a:bodyPr wrap="square" lIns="91440" tIns="45720" rIns="91440" bIns="45720">
            <a:spAutoFit/>
          </a:bodyPr>
          <a:lstStyle/>
          <a:p>
            <a:pPr algn="ctr"/>
            <a:r>
              <a:rPr lang="pt-BR" sz="8000" b="1" dirty="0" smtClean="0">
                <a:ln w="17780" cmpd="sng">
                  <a:solidFill>
                    <a:srgbClr val="FFFFFF"/>
                  </a:solidFill>
                  <a:prstDash val="solid"/>
                  <a:miter lim="800000"/>
                </a:ln>
                <a:solidFill>
                  <a:schemeClr val="accent1">
                    <a:lumMod val="50000"/>
                  </a:schemeClr>
                </a:solidFill>
                <a:effectLst>
                  <a:outerShdw blurRad="50800" algn="tl" rotWithShape="0">
                    <a:srgbClr val="000000"/>
                  </a:outerShdw>
                </a:effectLst>
              </a:rPr>
              <a:t>JUIZADOS</a:t>
            </a:r>
          </a:p>
          <a:p>
            <a:pPr algn="ctr"/>
            <a:r>
              <a:rPr lang="pt-BR" sz="8000" b="1" cap="none" spc="0" dirty="0" smtClean="0">
                <a:ln w="17780" cmpd="sng">
                  <a:solidFill>
                    <a:srgbClr val="FFFFFF"/>
                  </a:solidFill>
                  <a:prstDash val="solid"/>
                  <a:miter lim="800000"/>
                </a:ln>
                <a:solidFill>
                  <a:schemeClr val="accent1">
                    <a:lumMod val="50000"/>
                  </a:schemeClr>
                </a:solidFill>
                <a:effectLst>
                  <a:outerShdw blurRad="50800" algn="tl" rotWithShape="0">
                    <a:srgbClr val="000000"/>
                  </a:outerShdw>
                </a:effectLst>
              </a:rPr>
              <a:t>ESPECIAIS</a:t>
            </a:r>
            <a:endParaRPr lang="pt-BR" sz="8000" b="1" cap="none" spc="0" dirty="0">
              <a:ln w="17780" cmpd="sng">
                <a:solidFill>
                  <a:srgbClr val="FFFFFF"/>
                </a:solidFill>
                <a:prstDash val="solid"/>
                <a:miter lim="800000"/>
              </a:ln>
              <a:solidFill>
                <a:schemeClr val="accent1">
                  <a:lumMod val="50000"/>
                </a:schemeClr>
              </a:solidFill>
              <a:effectLst>
                <a:outerShdw blurRad="50800" algn="tl" rotWithShape="0">
                  <a:srgbClr val="000000"/>
                </a:outerShdw>
              </a:effectLst>
            </a:endParaRPr>
          </a:p>
        </p:txBody>
      </p:sp>
      <p:sp>
        <p:nvSpPr>
          <p:cNvPr id="6" name="CaixaDeTexto 5"/>
          <p:cNvSpPr txBox="1"/>
          <p:nvPr/>
        </p:nvSpPr>
        <p:spPr>
          <a:xfrm>
            <a:off x="1655681" y="4725143"/>
            <a:ext cx="5832648" cy="1200329"/>
          </a:xfrm>
          <a:prstGeom prst="rect">
            <a:avLst/>
          </a:prstGeom>
          <a:noFill/>
        </p:spPr>
        <p:txBody>
          <a:bodyPr wrap="square" rtlCol="0">
            <a:spAutoFit/>
          </a:bodyPr>
          <a:lstStyle/>
          <a:p>
            <a:pPr algn="ctr"/>
            <a:r>
              <a:rPr lang="pt-BR" b="1" dirty="0"/>
              <a:t>Heverton José </a:t>
            </a:r>
            <a:r>
              <a:rPr lang="pt-BR" b="1" dirty="0" smtClean="0"/>
              <a:t>Mamede</a:t>
            </a:r>
          </a:p>
          <a:p>
            <a:pPr algn="ctr"/>
            <a:r>
              <a:rPr lang="pt-BR" b="1" dirty="0" smtClean="0"/>
              <a:t>Advogado - </a:t>
            </a:r>
            <a:r>
              <a:rPr lang="pt-BR" i="1" dirty="0" smtClean="0"/>
              <a:t>Orientador Cível – Prática Simulada </a:t>
            </a:r>
          </a:p>
          <a:p>
            <a:pPr algn="ctr"/>
            <a:r>
              <a:rPr lang="pt-BR" b="1" dirty="0" smtClean="0">
                <a:hlinkClick r:id="rId2"/>
              </a:rPr>
              <a:t>heverton.mamede@uniceub.br</a:t>
            </a:r>
            <a:endParaRPr lang="pt-BR" b="1" dirty="0" smtClean="0"/>
          </a:p>
          <a:p>
            <a:pPr algn="ctr"/>
            <a:r>
              <a:rPr lang="pt-BR" b="1" dirty="0" smtClean="0">
                <a:hlinkClick r:id="rId3"/>
              </a:rPr>
              <a:t>heverton@madvogados.adv.br</a:t>
            </a:r>
            <a:r>
              <a:rPr lang="pt-BR" b="1" dirty="0" smtClean="0"/>
              <a:t> </a:t>
            </a:r>
            <a:endParaRPr lang="pt-BR" b="1" dirty="0"/>
          </a:p>
        </p:txBody>
      </p:sp>
    </p:spTree>
    <p:extLst>
      <p:ext uri="{BB962C8B-B14F-4D97-AF65-F5344CB8AC3E}">
        <p14:creationId xmlns:p14="http://schemas.microsoft.com/office/powerpoint/2010/main" val="16946184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64" y="1340768"/>
            <a:ext cx="8636744" cy="4590065"/>
          </a:xfrm>
          <a:prstGeom prst="rect">
            <a:avLst/>
          </a:prstGeom>
        </p:spPr>
      </p:pic>
      <p:sp>
        <p:nvSpPr>
          <p:cNvPr id="3" name="Retângulo 2"/>
          <p:cNvSpPr/>
          <p:nvPr/>
        </p:nvSpPr>
        <p:spPr>
          <a:xfrm>
            <a:off x="3112675" y="620688"/>
            <a:ext cx="2493760" cy="553998"/>
          </a:xfrm>
          <a:prstGeom prst="rect">
            <a:avLst/>
          </a:prstGeom>
        </p:spPr>
        <p:txBody>
          <a:bodyPr wrap="none">
            <a:spAutoFit/>
          </a:bodyPr>
          <a:lstStyle/>
          <a:p>
            <a:pPr algn="ctr"/>
            <a:r>
              <a:rPr lang="pt-BR" sz="3000" b="1" dirty="0">
                <a:solidFill>
                  <a:srgbClr val="FF0000"/>
                </a:solidFill>
              </a:rPr>
              <a:t>Procedimento</a:t>
            </a:r>
            <a:r>
              <a:rPr lang="pt-BR" b="1" dirty="0">
                <a:solidFill>
                  <a:srgbClr val="FF0000"/>
                </a:solidFill>
              </a:rPr>
              <a:t>:</a:t>
            </a:r>
          </a:p>
        </p:txBody>
      </p:sp>
    </p:spTree>
    <p:extLst>
      <p:ext uri="{BB962C8B-B14F-4D97-AF65-F5344CB8AC3E}">
        <p14:creationId xmlns:p14="http://schemas.microsoft.com/office/powerpoint/2010/main" val="154522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83568" y="1628800"/>
            <a:ext cx="7808913" cy="4416594"/>
          </a:xfrm>
          <a:prstGeom prst="rect">
            <a:avLst/>
          </a:prstGeom>
          <a:noFill/>
          <a:ln w="28575">
            <a:solidFill>
              <a:srgbClr val="00B050"/>
            </a:solidFill>
          </a:ln>
        </p:spPr>
        <p:txBody>
          <a:bodyPr wrap="square" rtlCol="0">
            <a:spAutoFit/>
          </a:bodyPr>
          <a:lstStyle/>
          <a:p>
            <a:pPr algn="ctr"/>
            <a:r>
              <a:rPr lang="pt-BR" sz="2000" b="1" dirty="0" smtClean="0">
                <a:solidFill>
                  <a:srgbClr val="FF0000"/>
                </a:solidFill>
              </a:rPr>
              <a:t>DO PEDIDO</a:t>
            </a:r>
          </a:p>
          <a:p>
            <a:pPr algn="just"/>
            <a:r>
              <a:rPr lang="pt-BR" sz="2500" dirty="0"/>
              <a:t> </a:t>
            </a:r>
            <a:r>
              <a:rPr lang="pt-BR" sz="2000" dirty="0"/>
              <a:t>Art. 14. O processo instaurar-se-á com a apresentação do pedido, escrito ou oral, à Secretaria do Juizado.</a:t>
            </a:r>
          </a:p>
          <a:p>
            <a:pPr algn="just"/>
            <a:r>
              <a:rPr lang="pt-BR" sz="2000" dirty="0" smtClean="0"/>
              <a:t>        </a:t>
            </a:r>
            <a:r>
              <a:rPr lang="pt-BR" sz="2000" dirty="0"/>
              <a:t>§ 1º Do pedido constarão, de forma simples e em linguagem acessível:</a:t>
            </a:r>
          </a:p>
          <a:p>
            <a:pPr algn="just"/>
            <a:r>
              <a:rPr lang="pt-BR" sz="2000" dirty="0" smtClean="0"/>
              <a:t>        </a:t>
            </a:r>
            <a:r>
              <a:rPr lang="pt-BR" sz="2000" dirty="0"/>
              <a:t>I - o nome, a qualificação e o endereço das partes;</a:t>
            </a:r>
          </a:p>
          <a:p>
            <a:pPr algn="just"/>
            <a:r>
              <a:rPr lang="pt-BR" sz="2000" dirty="0" smtClean="0"/>
              <a:t>        </a:t>
            </a:r>
            <a:r>
              <a:rPr lang="pt-BR" sz="2000" dirty="0"/>
              <a:t>II - os fatos e os fundamentos, de forma sucinta;</a:t>
            </a:r>
          </a:p>
          <a:p>
            <a:pPr algn="just"/>
            <a:r>
              <a:rPr lang="pt-BR" sz="2000" dirty="0" smtClean="0"/>
              <a:t>        </a:t>
            </a:r>
            <a:r>
              <a:rPr lang="pt-BR" sz="2000" dirty="0"/>
              <a:t>III - o objeto e seu valor.</a:t>
            </a:r>
          </a:p>
          <a:p>
            <a:pPr algn="just"/>
            <a:r>
              <a:rPr lang="pt-BR" sz="2000" dirty="0" smtClean="0"/>
              <a:t>        </a:t>
            </a:r>
            <a:r>
              <a:rPr lang="pt-BR" sz="2000" dirty="0"/>
              <a:t>§ 2º É lícito formular pedido genérico quando não for possível determinar, desde logo, a extensão da obrigação.</a:t>
            </a:r>
          </a:p>
          <a:p>
            <a:pPr algn="just"/>
            <a:r>
              <a:rPr lang="pt-BR" sz="2000" dirty="0" smtClean="0"/>
              <a:t>        </a:t>
            </a:r>
            <a:r>
              <a:rPr lang="pt-BR" sz="2000" dirty="0"/>
              <a:t>§ 3º O pedido oral será reduzido a escrito pela Secretaria do Juizado, podendo ser utilizado o sistema de fichas ou formulários impressos.</a:t>
            </a:r>
          </a:p>
          <a:p>
            <a:pPr algn="just"/>
            <a:r>
              <a:rPr lang="pt-BR" dirty="0" smtClean="0"/>
              <a:t>        </a:t>
            </a:r>
            <a:endParaRPr lang="pt-BR" i="1" dirty="0"/>
          </a:p>
          <a:p>
            <a:pPr algn="just"/>
            <a:endParaRPr lang="pt-BR" i="1" dirty="0"/>
          </a:p>
        </p:txBody>
      </p:sp>
    </p:spTree>
    <p:extLst>
      <p:ext uri="{BB962C8B-B14F-4D97-AF65-F5344CB8AC3E}">
        <p14:creationId xmlns:p14="http://schemas.microsoft.com/office/powerpoint/2010/main" val="24082302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83568" y="1628799"/>
            <a:ext cx="7808913" cy="4785926"/>
          </a:xfrm>
          <a:prstGeom prst="rect">
            <a:avLst/>
          </a:prstGeom>
          <a:noFill/>
          <a:ln w="28575">
            <a:solidFill>
              <a:srgbClr val="00B050"/>
            </a:solidFill>
          </a:ln>
        </p:spPr>
        <p:txBody>
          <a:bodyPr wrap="square" rtlCol="0">
            <a:spAutoFit/>
          </a:bodyPr>
          <a:lstStyle/>
          <a:p>
            <a:pPr algn="ctr"/>
            <a:r>
              <a:rPr lang="pt-BR" sz="2000" b="1" dirty="0" smtClean="0">
                <a:solidFill>
                  <a:srgbClr val="FF0000"/>
                </a:solidFill>
              </a:rPr>
              <a:t>CITAÇÃO</a:t>
            </a:r>
          </a:p>
          <a:p>
            <a:pPr algn="ctr"/>
            <a:endParaRPr lang="pt-BR" sz="2000" b="1" dirty="0" smtClean="0">
              <a:solidFill>
                <a:srgbClr val="FF0000"/>
              </a:solidFill>
            </a:endParaRPr>
          </a:p>
          <a:p>
            <a:pPr algn="just"/>
            <a:r>
              <a:rPr lang="pt-BR" sz="2500" dirty="0"/>
              <a:t> </a:t>
            </a:r>
            <a:r>
              <a:rPr lang="pt-BR" sz="2000" dirty="0"/>
              <a:t>Art. </a:t>
            </a:r>
            <a:r>
              <a:rPr lang="pt-BR" sz="2000" dirty="0" smtClean="0"/>
              <a:t>18. </a:t>
            </a:r>
          </a:p>
          <a:p>
            <a:pPr algn="just"/>
            <a:endParaRPr lang="pt-BR" sz="2000" i="1" dirty="0"/>
          </a:p>
          <a:p>
            <a:pPr algn="just"/>
            <a:r>
              <a:rPr lang="pt-BR" i="1" dirty="0"/>
              <a:t> </a:t>
            </a:r>
            <a:r>
              <a:rPr lang="pt-BR" i="1" dirty="0" smtClean="0"/>
              <a:t>         </a:t>
            </a:r>
            <a:r>
              <a:rPr lang="pt-BR" sz="2000" dirty="0" smtClean="0"/>
              <a:t>§ </a:t>
            </a:r>
            <a:r>
              <a:rPr lang="pt-BR" sz="2000" dirty="0"/>
              <a:t>2º Não se fará citação por edital.</a:t>
            </a:r>
          </a:p>
          <a:p>
            <a:pPr algn="just"/>
            <a:endParaRPr lang="pt-BR" sz="2000" dirty="0"/>
          </a:p>
          <a:p>
            <a:pPr algn="just"/>
            <a:r>
              <a:rPr lang="pt-BR" sz="2000" dirty="0"/>
              <a:t>        § 3º O comparecimento espontâneo suprirá a falta ou nulidade da citação</a:t>
            </a:r>
            <a:r>
              <a:rPr lang="pt-BR" sz="2000" dirty="0" smtClean="0"/>
              <a:t>.</a:t>
            </a:r>
          </a:p>
          <a:p>
            <a:pPr algn="just"/>
            <a:endParaRPr lang="pt-BR" sz="2000" dirty="0"/>
          </a:p>
          <a:p>
            <a:pPr algn="ctr"/>
            <a:r>
              <a:rPr lang="pt-BR" sz="2000" b="1" dirty="0" smtClean="0">
                <a:solidFill>
                  <a:srgbClr val="FF0000"/>
                </a:solidFill>
              </a:rPr>
              <a:t>REVELIA</a:t>
            </a:r>
            <a:endParaRPr lang="pt-BR" sz="2000" dirty="0" smtClean="0"/>
          </a:p>
          <a:p>
            <a:pPr algn="just"/>
            <a:endParaRPr lang="pt-BR" sz="2000" dirty="0" smtClean="0"/>
          </a:p>
          <a:p>
            <a:pPr algn="just"/>
            <a:r>
              <a:rPr lang="pt-BR" sz="2000" dirty="0"/>
              <a:t>A</a:t>
            </a:r>
            <a:r>
              <a:rPr lang="pt-BR" sz="2000" dirty="0" smtClean="0"/>
              <a:t>rt</a:t>
            </a:r>
            <a:r>
              <a:rPr lang="pt-BR" sz="2000" dirty="0"/>
              <a:t>. 20. Não comparecendo o demandado à sessão de conciliação ou à audiência de instrução e julgamento, reputar-se-ão </a:t>
            </a:r>
            <a:r>
              <a:rPr lang="pt-BR" sz="2000" dirty="0" smtClean="0"/>
              <a:t>verdadeiros </a:t>
            </a:r>
            <a:r>
              <a:rPr lang="pt-BR" sz="2000" dirty="0"/>
              <a:t>os fatos alegados no pedido inicial, salvo se o contrário resultar da convicção do Juiz</a:t>
            </a:r>
            <a:r>
              <a:rPr lang="pt-BR" sz="2000" dirty="0" smtClean="0"/>
              <a:t>.</a:t>
            </a:r>
            <a:endParaRPr lang="pt-BR" sz="2000" dirty="0"/>
          </a:p>
        </p:txBody>
      </p:sp>
    </p:spTree>
    <p:extLst>
      <p:ext uri="{BB962C8B-B14F-4D97-AF65-F5344CB8AC3E}">
        <p14:creationId xmlns:p14="http://schemas.microsoft.com/office/powerpoint/2010/main" val="373601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83568" y="1628799"/>
            <a:ext cx="7808913" cy="4785926"/>
          </a:xfrm>
          <a:prstGeom prst="rect">
            <a:avLst/>
          </a:prstGeom>
          <a:noFill/>
          <a:ln w="28575">
            <a:solidFill>
              <a:srgbClr val="00B050"/>
            </a:solidFill>
          </a:ln>
        </p:spPr>
        <p:txBody>
          <a:bodyPr wrap="square" rtlCol="0">
            <a:spAutoFit/>
          </a:bodyPr>
          <a:lstStyle/>
          <a:p>
            <a:pPr algn="ctr"/>
            <a:r>
              <a:rPr lang="pt-BR" sz="2000" b="1" dirty="0" smtClean="0">
                <a:solidFill>
                  <a:srgbClr val="FF0000"/>
                </a:solidFill>
              </a:rPr>
              <a:t>AUDIÊNCIA</a:t>
            </a:r>
          </a:p>
          <a:p>
            <a:pPr algn="ctr"/>
            <a:endParaRPr lang="pt-BR" sz="2000" b="1" dirty="0" smtClean="0">
              <a:solidFill>
                <a:srgbClr val="FF0000"/>
              </a:solidFill>
            </a:endParaRPr>
          </a:p>
          <a:p>
            <a:pPr algn="just"/>
            <a:r>
              <a:rPr lang="pt-BR" sz="2500" dirty="0"/>
              <a:t> </a:t>
            </a:r>
            <a:r>
              <a:rPr lang="pt-BR" sz="2000" dirty="0"/>
              <a:t>A</a:t>
            </a:r>
            <a:r>
              <a:rPr lang="pt-BR" sz="2000" dirty="0" smtClean="0"/>
              <a:t> audiência no âmbito dos juizados deve ser um ato </a:t>
            </a:r>
            <a:r>
              <a:rPr lang="pt-BR" sz="2000" b="1" u="sng" dirty="0" smtClean="0"/>
              <a:t>UNO</a:t>
            </a:r>
            <a:r>
              <a:rPr lang="pt-BR" sz="2000" dirty="0" smtClean="0"/>
              <a:t>. </a:t>
            </a:r>
          </a:p>
          <a:p>
            <a:pPr algn="just"/>
            <a:endParaRPr lang="pt-BR" sz="2000" i="1" dirty="0"/>
          </a:p>
          <a:p>
            <a:pPr algn="just"/>
            <a:r>
              <a:rPr lang="pt-BR" sz="2000" dirty="0"/>
              <a:t>Art. 27. Não instituído o juízo arbitral, proceder-se-á imediatamente à audiência de instrução e julgamento, desde que não resulte prejuízo para a defesa</a:t>
            </a:r>
            <a:r>
              <a:rPr lang="pt-BR" sz="2000" dirty="0" smtClean="0"/>
              <a:t>.</a:t>
            </a:r>
          </a:p>
          <a:p>
            <a:pPr algn="just"/>
            <a:endParaRPr lang="pt-BR" sz="2000" dirty="0"/>
          </a:p>
          <a:p>
            <a:pPr algn="just"/>
            <a:r>
              <a:rPr lang="pt-BR" sz="2000" dirty="0"/>
              <a:t>Art. 28. Na audiência de instrução e julgamento serão ouvidas as partes, colhida a prova e, em seguida, proferida a sentença</a:t>
            </a:r>
            <a:r>
              <a:rPr lang="pt-BR" sz="2000" dirty="0" smtClean="0"/>
              <a:t>.</a:t>
            </a:r>
          </a:p>
          <a:p>
            <a:pPr algn="just"/>
            <a:endParaRPr lang="pt-BR" sz="2000" dirty="0" smtClean="0"/>
          </a:p>
          <a:p>
            <a:pPr algn="just"/>
            <a:r>
              <a:rPr lang="pt-BR" sz="2000" dirty="0" smtClean="0"/>
              <a:t>Art.29</a:t>
            </a:r>
            <a:endParaRPr lang="pt-BR" sz="2000" dirty="0"/>
          </a:p>
          <a:p>
            <a:pPr algn="just"/>
            <a:r>
              <a:rPr lang="pt-BR" sz="2000" dirty="0"/>
              <a:t>Parágrafo único. Sobre os documentos apresentados por uma das partes, manifestar-se-á imediatamente a parte contrária, sem interrupção da audiência</a:t>
            </a:r>
            <a:r>
              <a:rPr lang="pt-BR" sz="2000" dirty="0" smtClean="0"/>
              <a:t>.</a:t>
            </a:r>
          </a:p>
        </p:txBody>
      </p:sp>
    </p:spTree>
    <p:extLst>
      <p:ext uri="{BB962C8B-B14F-4D97-AF65-F5344CB8AC3E}">
        <p14:creationId xmlns:p14="http://schemas.microsoft.com/office/powerpoint/2010/main" val="151074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83568" y="1628799"/>
            <a:ext cx="7808913" cy="4478149"/>
          </a:xfrm>
          <a:prstGeom prst="rect">
            <a:avLst/>
          </a:prstGeom>
          <a:noFill/>
          <a:ln w="28575">
            <a:solidFill>
              <a:srgbClr val="00B050"/>
            </a:solidFill>
          </a:ln>
        </p:spPr>
        <p:txBody>
          <a:bodyPr wrap="square" rtlCol="0">
            <a:spAutoFit/>
          </a:bodyPr>
          <a:lstStyle/>
          <a:p>
            <a:pPr algn="ctr"/>
            <a:r>
              <a:rPr lang="pt-BR" sz="2000" b="1" dirty="0" smtClean="0">
                <a:solidFill>
                  <a:srgbClr val="FF0000"/>
                </a:solidFill>
              </a:rPr>
              <a:t>RESPOSTAS DO RÉU</a:t>
            </a:r>
          </a:p>
          <a:p>
            <a:pPr algn="ctr"/>
            <a:endParaRPr lang="pt-BR" sz="2000" b="1" dirty="0" smtClean="0">
              <a:solidFill>
                <a:srgbClr val="FF0000"/>
              </a:solidFill>
            </a:endParaRPr>
          </a:p>
          <a:p>
            <a:pPr algn="just"/>
            <a:r>
              <a:rPr lang="pt-BR" sz="2500" dirty="0" smtClean="0"/>
              <a:t>       </a:t>
            </a:r>
            <a:r>
              <a:rPr lang="pt-BR" sz="2000" dirty="0" smtClean="0"/>
              <a:t>Art</a:t>
            </a:r>
            <a:r>
              <a:rPr lang="pt-BR" sz="2000" dirty="0"/>
              <a:t>. 30. A contestação, que será oral ou escrita, conterá toda matéria de defesa, exceto </a:t>
            </a:r>
            <a:r>
              <a:rPr lang="pt-BR" sz="2000" dirty="0" err="1"/>
              <a:t>argüição</a:t>
            </a:r>
            <a:r>
              <a:rPr lang="pt-BR" sz="2000" dirty="0"/>
              <a:t> de suspeição ou impedimento do Juiz, que se processará na forma da legislação em vigor.</a:t>
            </a:r>
          </a:p>
          <a:p>
            <a:pPr algn="just"/>
            <a:endParaRPr lang="pt-BR" sz="2000" dirty="0"/>
          </a:p>
          <a:p>
            <a:pPr algn="just"/>
            <a:r>
              <a:rPr lang="pt-BR" sz="2000" dirty="0"/>
              <a:t>        Art. 31. Não se admitirá a reconvenção. É lícito ao réu, na contestação, formular pedido em seu favor, nos limites do art. 3º desta Lei, desde que fundado nos mesmos fatos que constituem objeto da controvérsia.</a:t>
            </a:r>
          </a:p>
          <a:p>
            <a:pPr algn="just"/>
            <a:endParaRPr lang="pt-BR" sz="2000" dirty="0"/>
          </a:p>
          <a:p>
            <a:pPr algn="just"/>
            <a:r>
              <a:rPr lang="pt-BR" sz="2000" dirty="0"/>
              <a:t>        Parágrafo único. O autor poderá responder ao pedido do réu na própria audiência ou requerer a designação da nova data, que será desde logo fixada, cientes todos os presentes</a:t>
            </a:r>
            <a:r>
              <a:rPr lang="pt-BR" sz="2000" dirty="0" smtClean="0"/>
              <a:t>.</a:t>
            </a:r>
          </a:p>
        </p:txBody>
      </p:sp>
    </p:spTree>
    <p:extLst>
      <p:ext uri="{BB962C8B-B14F-4D97-AF65-F5344CB8AC3E}">
        <p14:creationId xmlns:p14="http://schemas.microsoft.com/office/powerpoint/2010/main" val="7211905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56928" y="1615439"/>
            <a:ext cx="7808913" cy="4832092"/>
          </a:xfrm>
          <a:prstGeom prst="rect">
            <a:avLst/>
          </a:prstGeom>
          <a:noFill/>
          <a:ln w="28575">
            <a:solidFill>
              <a:srgbClr val="00B050"/>
            </a:solidFill>
          </a:ln>
        </p:spPr>
        <p:txBody>
          <a:bodyPr wrap="square" rtlCol="0">
            <a:spAutoFit/>
          </a:bodyPr>
          <a:lstStyle/>
          <a:p>
            <a:pPr algn="ctr"/>
            <a:r>
              <a:rPr lang="pt-BR" sz="2400" b="1" dirty="0" smtClean="0">
                <a:solidFill>
                  <a:srgbClr val="FF0000"/>
                </a:solidFill>
              </a:rPr>
              <a:t>PROVAS</a:t>
            </a:r>
          </a:p>
          <a:p>
            <a:pPr algn="ctr"/>
            <a:endParaRPr lang="pt-BR" sz="2000" b="1" dirty="0" smtClean="0">
              <a:solidFill>
                <a:srgbClr val="FF0000"/>
              </a:solidFill>
            </a:endParaRPr>
          </a:p>
          <a:p>
            <a:r>
              <a:rPr lang="pt-BR" sz="2200" dirty="0" smtClean="0"/>
              <a:t>- Art</a:t>
            </a:r>
            <a:r>
              <a:rPr lang="pt-BR" sz="2200" dirty="0"/>
              <a:t>. 32. Todos os meios de prova moralmente </a:t>
            </a:r>
            <a:r>
              <a:rPr lang="pt-BR" sz="2200" dirty="0" smtClean="0"/>
              <a:t>legítimos</a:t>
            </a:r>
            <a:endParaRPr lang="pt-BR" sz="2200" dirty="0"/>
          </a:p>
          <a:p>
            <a:r>
              <a:rPr lang="pt-BR" sz="2200" dirty="0" smtClean="0"/>
              <a:t>- Art</a:t>
            </a:r>
            <a:r>
              <a:rPr lang="pt-BR" sz="2200" dirty="0"/>
              <a:t>. 33. Todas as provas serão produzidas na audiência de instrução e julgamento, ainda que não requeridas previamente, podendo o Juiz limitar ou excluir as que considerar excessivas, impertinentes ou protelatórias.</a:t>
            </a:r>
          </a:p>
          <a:p>
            <a:r>
              <a:rPr lang="pt-BR" sz="2200" dirty="0" smtClean="0"/>
              <a:t>- Art</a:t>
            </a:r>
            <a:r>
              <a:rPr lang="pt-BR" sz="2200" dirty="0"/>
              <a:t>. 34. As testemunhas, até o máximo de três para cada parte, comparecerão à audiência de instrução e julgamento levadas pela parte que as tenha arrolado, independentemente de intimação, ou mediante esta, se assim for requerido.</a:t>
            </a:r>
          </a:p>
          <a:p>
            <a:r>
              <a:rPr lang="pt-BR" sz="2200" dirty="0" smtClean="0"/>
              <a:t>- </a:t>
            </a:r>
            <a:r>
              <a:rPr lang="pt-BR" sz="2200" dirty="0"/>
              <a:t>Art. 36. A prova oral não será reduzida a escrito, devendo a sentença referir, no essencial, os informes trazidos nos depoimentos</a:t>
            </a:r>
            <a:r>
              <a:rPr lang="pt-BR" sz="2200" dirty="0" smtClean="0"/>
              <a:t>.</a:t>
            </a:r>
            <a:endParaRPr lang="pt-BR" sz="2200" dirty="0"/>
          </a:p>
        </p:txBody>
      </p:sp>
    </p:spTree>
    <p:extLst>
      <p:ext uri="{BB962C8B-B14F-4D97-AF65-F5344CB8AC3E}">
        <p14:creationId xmlns:p14="http://schemas.microsoft.com/office/powerpoint/2010/main" val="840697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56928" y="1615439"/>
            <a:ext cx="7808913" cy="4493538"/>
          </a:xfrm>
          <a:prstGeom prst="rect">
            <a:avLst/>
          </a:prstGeom>
          <a:noFill/>
          <a:ln w="28575">
            <a:solidFill>
              <a:srgbClr val="00B050"/>
            </a:solidFill>
          </a:ln>
        </p:spPr>
        <p:txBody>
          <a:bodyPr wrap="square" rtlCol="0">
            <a:spAutoFit/>
          </a:bodyPr>
          <a:lstStyle/>
          <a:p>
            <a:pPr algn="ctr"/>
            <a:r>
              <a:rPr lang="pt-BR" sz="2400" b="1" dirty="0" smtClean="0">
                <a:solidFill>
                  <a:srgbClr val="FF0000"/>
                </a:solidFill>
              </a:rPr>
              <a:t>SENTENÇA</a:t>
            </a:r>
          </a:p>
          <a:p>
            <a:pPr algn="ctr"/>
            <a:endParaRPr lang="pt-BR" sz="2000" b="1" dirty="0" smtClean="0">
              <a:solidFill>
                <a:srgbClr val="FF0000"/>
              </a:solidFill>
            </a:endParaRPr>
          </a:p>
          <a:p>
            <a:r>
              <a:rPr lang="pt-BR" sz="2200" dirty="0"/>
              <a:t>Art. 38. A sentença mencionará os elementos de convicção do Juiz, com breve resumo dos fatos relevantes ocorridos em audiência, dispensado o relatório.</a:t>
            </a:r>
          </a:p>
          <a:p>
            <a:endParaRPr lang="pt-BR" sz="2200" dirty="0"/>
          </a:p>
          <a:p>
            <a:r>
              <a:rPr lang="pt-BR" sz="2200" dirty="0"/>
              <a:t>        Parágrafo único. Não se admitirá sentença condenatória por quantia ilíquida, ainda que genérico o pedido</a:t>
            </a:r>
            <a:r>
              <a:rPr lang="pt-BR" sz="2200" dirty="0" smtClean="0"/>
              <a:t>.</a:t>
            </a:r>
          </a:p>
          <a:p>
            <a:endParaRPr lang="pt-BR" sz="2200" dirty="0" smtClean="0"/>
          </a:p>
          <a:p>
            <a:endParaRPr lang="pt-BR" sz="2200" dirty="0"/>
          </a:p>
          <a:p>
            <a:r>
              <a:rPr lang="pt-BR" sz="2200" dirty="0" smtClean="0"/>
              <a:t>Art</a:t>
            </a:r>
            <a:r>
              <a:rPr lang="pt-BR" sz="2200" dirty="0"/>
              <a:t>. 39. É ineficaz a sentença condenatória na parte que exceder a alçada estabelecida nesta Lei</a:t>
            </a:r>
            <a:r>
              <a:rPr lang="pt-BR" sz="2200" dirty="0" smtClean="0"/>
              <a:t>.</a:t>
            </a:r>
          </a:p>
          <a:p>
            <a:endParaRPr lang="pt-BR" sz="2200" dirty="0"/>
          </a:p>
        </p:txBody>
      </p:sp>
    </p:spTree>
    <p:extLst>
      <p:ext uri="{BB962C8B-B14F-4D97-AF65-F5344CB8AC3E}">
        <p14:creationId xmlns:p14="http://schemas.microsoft.com/office/powerpoint/2010/main" val="41903312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32560" y="1412776"/>
            <a:ext cx="7808913" cy="5201424"/>
          </a:xfrm>
          <a:prstGeom prst="rect">
            <a:avLst/>
          </a:prstGeom>
          <a:noFill/>
          <a:ln w="28575">
            <a:solidFill>
              <a:srgbClr val="00B050"/>
            </a:solidFill>
          </a:ln>
        </p:spPr>
        <p:txBody>
          <a:bodyPr wrap="square" rtlCol="0">
            <a:spAutoFit/>
          </a:bodyPr>
          <a:lstStyle/>
          <a:p>
            <a:pPr algn="ctr"/>
            <a:r>
              <a:rPr lang="pt-BR" sz="2400" b="1" dirty="0" smtClean="0">
                <a:solidFill>
                  <a:srgbClr val="FF0000"/>
                </a:solidFill>
              </a:rPr>
              <a:t>RECURSOS</a:t>
            </a:r>
          </a:p>
          <a:p>
            <a:r>
              <a:rPr lang="pt-BR" sz="2200" b="1" i="1" dirty="0" smtClean="0"/>
              <a:t>RECURSO </a:t>
            </a:r>
            <a:r>
              <a:rPr lang="pt-BR" sz="2200" b="1" i="1" u="sng" dirty="0" smtClean="0"/>
              <a:t>INOMINADO</a:t>
            </a:r>
          </a:p>
          <a:p>
            <a:r>
              <a:rPr lang="pt-BR" sz="2200" dirty="0"/>
              <a:t> Art. 41</a:t>
            </a:r>
            <a:r>
              <a:rPr lang="pt-BR" sz="2200" dirty="0" smtClean="0"/>
              <a:t>.</a:t>
            </a:r>
            <a:endParaRPr lang="pt-BR" sz="2200" dirty="0"/>
          </a:p>
          <a:p>
            <a:r>
              <a:rPr lang="pt-BR" sz="2200" dirty="0"/>
              <a:t>        § 1º O recurso será julgado por uma turma composta por três Juízes togados, em exercício no primeiro grau de jurisdição, reunidos na sede do Juizado.</a:t>
            </a:r>
          </a:p>
          <a:p>
            <a:r>
              <a:rPr lang="pt-BR" sz="2200" dirty="0" smtClean="0"/>
              <a:t>        </a:t>
            </a:r>
            <a:r>
              <a:rPr lang="pt-BR" sz="2200" dirty="0"/>
              <a:t>§ 2º No recurso, as partes serão obrigatoriamente representadas por advogado</a:t>
            </a:r>
            <a:r>
              <a:rPr lang="pt-BR" sz="2200" dirty="0" smtClean="0"/>
              <a:t>.</a:t>
            </a:r>
          </a:p>
          <a:p>
            <a:endParaRPr lang="pt-BR" sz="2200" dirty="0"/>
          </a:p>
          <a:p>
            <a:r>
              <a:rPr lang="pt-BR" sz="2200" dirty="0" smtClean="0"/>
              <a:t>PRAZO: 10 dias (42)</a:t>
            </a:r>
          </a:p>
          <a:p>
            <a:r>
              <a:rPr lang="pt-BR" sz="2200" dirty="0" smtClean="0"/>
              <a:t>PREPARO: sim – em até 48 horas da interposição do RI (42, §1º)</a:t>
            </a:r>
          </a:p>
          <a:p>
            <a:r>
              <a:rPr lang="pt-BR" sz="2200" dirty="0" smtClean="0"/>
              <a:t>EFEITOS: </a:t>
            </a:r>
            <a:r>
              <a:rPr lang="pt-BR" sz="2200" dirty="0"/>
              <a:t>apenas devolutivo, podendo o Juiz dar-lhe efeito suspensivo, para evitar dano irreparável para a parte (43</a:t>
            </a:r>
            <a:r>
              <a:rPr lang="pt-BR" sz="2200" dirty="0" smtClean="0"/>
              <a:t>)</a:t>
            </a:r>
          </a:p>
          <a:p>
            <a:r>
              <a:rPr lang="pt-BR" sz="2200" dirty="0"/>
              <a:t>JULGAMENTO: As partes serão intimadas da data da sessão de </a:t>
            </a:r>
            <a:r>
              <a:rPr lang="pt-BR" sz="2200" dirty="0" smtClean="0"/>
              <a:t>julgamento – em regra </a:t>
            </a:r>
            <a:r>
              <a:rPr lang="pt-BR" sz="2200" b="1" dirty="0" smtClean="0"/>
              <a:t>não há </a:t>
            </a:r>
            <a:r>
              <a:rPr lang="pt-BR" sz="2200" dirty="0" smtClean="0"/>
              <a:t>intimação do acórdão.</a:t>
            </a:r>
          </a:p>
        </p:txBody>
      </p:sp>
    </p:spTree>
    <p:extLst>
      <p:ext uri="{BB962C8B-B14F-4D97-AF65-F5344CB8AC3E}">
        <p14:creationId xmlns:p14="http://schemas.microsoft.com/office/powerpoint/2010/main" val="1381203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32560" y="1412776"/>
            <a:ext cx="7808913" cy="5201424"/>
          </a:xfrm>
          <a:prstGeom prst="rect">
            <a:avLst/>
          </a:prstGeom>
          <a:noFill/>
          <a:ln w="28575">
            <a:solidFill>
              <a:srgbClr val="00B050"/>
            </a:solidFill>
          </a:ln>
        </p:spPr>
        <p:txBody>
          <a:bodyPr wrap="square" rtlCol="0">
            <a:spAutoFit/>
          </a:bodyPr>
          <a:lstStyle/>
          <a:p>
            <a:pPr algn="ctr"/>
            <a:r>
              <a:rPr lang="pt-BR" sz="2400" b="1" dirty="0" smtClean="0">
                <a:solidFill>
                  <a:srgbClr val="FF0000"/>
                </a:solidFill>
              </a:rPr>
              <a:t>RECURSOS</a:t>
            </a:r>
          </a:p>
          <a:p>
            <a:endParaRPr lang="pt-BR" sz="2200" b="1" i="1" dirty="0" smtClean="0"/>
          </a:p>
          <a:p>
            <a:r>
              <a:rPr lang="pt-BR" sz="2200" b="1" i="1" dirty="0" smtClean="0"/>
              <a:t>EMBARGOS DE DECLARAÇÃO</a:t>
            </a:r>
            <a:endParaRPr lang="pt-BR" sz="2200" b="1" i="1" u="sng" dirty="0" smtClean="0"/>
          </a:p>
          <a:p>
            <a:endParaRPr lang="pt-BR" sz="2200" dirty="0" smtClean="0"/>
          </a:p>
          <a:p>
            <a:r>
              <a:rPr lang="pt-BR" sz="2200" dirty="0"/>
              <a:t> </a:t>
            </a:r>
            <a:r>
              <a:rPr lang="pt-BR" sz="2200" dirty="0" smtClean="0"/>
              <a:t>       </a:t>
            </a:r>
            <a:r>
              <a:rPr lang="pt-BR" sz="2200" dirty="0"/>
              <a:t>Art. 48. Caberão embargos de declaração quando, na sentença ou acórdão, houver obscuridade, contradição, omissão ou dúvida.   </a:t>
            </a:r>
          </a:p>
          <a:p>
            <a:r>
              <a:rPr lang="pt-BR" sz="2200" dirty="0"/>
              <a:t>        Parágrafo único. Os erros materiais podem ser corrigidos de ofício.</a:t>
            </a:r>
          </a:p>
          <a:p>
            <a:endParaRPr lang="pt-BR" sz="2200" dirty="0"/>
          </a:p>
          <a:p>
            <a:r>
              <a:rPr lang="pt-BR" sz="2200" dirty="0"/>
              <a:t>        Art. 49. Os embargos de declaração serão interpostos por escrito ou oralmente, no </a:t>
            </a:r>
            <a:r>
              <a:rPr lang="pt-BR" sz="2200" b="1" dirty="0"/>
              <a:t>prazo de cinco dias</a:t>
            </a:r>
            <a:r>
              <a:rPr lang="pt-BR" sz="2200" dirty="0"/>
              <a:t>, contados da ciência da decisão.</a:t>
            </a:r>
          </a:p>
          <a:p>
            <a:endParaRPr lang="pt-BR" sz="2200" dirty="0"/>
          </a:p>
          <a:p>
            <a:r>
              <a:rPr lang="pt-BR" sz="2200" dirty="0"/>
              <a:t>        Art. 50. Quando interpostos contra sentença, os embargos de declaração suspenderão o prazo para recurso</a:t>
            </a:r>
            <a:r>
              <a:rPr lang="pt-BR" sz="2200" dirty="0" smtClean="0"/>
              <a:t>.</a:t>
            </a:r>
          </a:p>
        </p:txBody>
      </p:sp>
    </p:spTree>
    <p:extLst>
      <p:ext uri="{BB962C8B-B14F-4D97-AF65-F5344CB8AC3E}">
        <p14:creationId xmlns:p14="http://schemas.microsoft.com/office/powerpoint/2010/main" val="3346275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5" name="Retângulo 4"/>
          <p:cNvSpPr/>
          <p:nvPr/>
        </p:nvSpPr>
        <p:spPr>
          <a:xfrm>
            <a:off x="179512" y="667824"/>
            <a:ext cx="7402989" cy="553998"/>
          </a:xfrm>
          <a:prstGeom prst="rect">
            <a:avLst/>
          </a:prstGeom>
        </p:spPr>
        <p:txBody>
          <a:bodyPr wrap="none">
            <a:spAutoFit/>
          </a:bodyPr>
          <a:lstStyle/>
          <a:p>
            <a:pPr algn="ctr"/>
            <a:r>
              <a:rPr lang="pt-BR" sz="3000" b="1" dirty="0" smtClean="0">
                <a:solidFill>
                  <a:srgbClr val="FF0000"/>
                </a:solidFill>
              </a:rPr>
              <a:t>Procedimento – artigos e pontos importantes</a:t>
            </a:r>
            <a:endParaRPr lang="pt-BR" b="1" dirty="0">
              <a:solidFill>
                <a:srgbClr val="FF0000"/>
              </a:solidFill>
            </a:endParaRPr>
          </a:p>
        </p:txBody>
      </p:sp>
      <p:sp>
        <p:nvSpPr>
          <p:cNvPr id="7" name="CaixaDeTexto 6"/>
          <p:cNvSpPr txBox="1"/>
          <p:nvPr/>
        </p:nvSpPr>
        <p:spPr>
          <a:xfrm>
            <a:off x="632560" y="1232518"/>
            <a:ext cx="7808913" cy="5539978"/>
          </a:xfrm>
          <a:prstGeom prst="rect">
            <a:avLst/>
          </a:prstGeom>
          <a:noFill/>
          <a:ln w="28575">
            <a:solidFill>
              <a:srgbClr val="00B050"/>
            </a:solidFill>
          </a:ln>
        </p:spPr>
        <p:txBody>
          <a:bodyPr wrap="square" rtlCol="0">
            <a:spAutoFit/>
          </a:bodyPr>
          <a:lstStyle/>
          <a:p>
            <a:pPr algn="ctr"/>
            <a:r>
              <a:rPr lang="pt-BR" sz="2400" b="1" dirty="0" smtClean="0">
                <a:solidFill>
                  <a:srgbClr val="FF0000"/>
                </a:solidFill>
              </a:rPr>
              <a:t>DESPESAS PROCESSUAIS</a:t>
            </a:r>
          </a:p>
          <a:p>
            <a:pPr algn="ctr"/>
            <a:endParaRPr lang="pt-BR" sz="2200" dirty="0" smtClean="0"/>
          </a:p>
          <a:p>
            <a:r>
              <a:rPr lang="pt-BR" sz="2200" dirty="0"/>
              <a:t>        Art. 54. O acesso ao Juizado Especial independerá, em primeiro grau de jurisdição, do pagamento de custas, taxas ou despesas.</a:t>
            </a:r>
          </a:p>
          <a:p>
            <a:r>
              <a:rPr lang="pt-BR" sz="2200" dirty="0" smtClean="0"/>
              <a:t>        </a:t>
            </a:r>
            <a:r>
              <a:rPr lang="pt-BR" sz="2200" dirty="0"/>
              <a:t>Parágrafo único. O preparo do recurso, na forma do § 1º do art. 42 desta Lei, compreenderá todas as despesas processuais, inclusive aquelas dispensadas em primeiro grau de jurisdição, ressalvada a hipótese de assistência judiciária gratuita.</a:t>
            </a:r>
          </a:p>
          <a:p>
            <a:endParaRPr lang="pt-BR" sz="2200" dirty="0"/>
          </a:p>
          <a:p>
            <a:r>
              <a:rPr lang="pt-BR" sz="2200" dirty="0"/>
              <a:t>        Art. 55. A sentença de primeiro grau não condenará o vencido em custas e honorários de advogado, ressalvados os casos de litigância de má-fé. Em segundo grau, o recorrente, vencido, pagará as custas e honorários de advogado, que serão fixados entre dez por cento e vinte por cento do valor de condenação ou, não havendo condenação, do valor corrigido da causa.</a:t>
            </a:r>
            <a:endParaRPr lang="pt-BR" sz="2200" dirty="0" smtClean="0"/>
          </a:p>
        </p:txBody>
      </p:sp>
    </p:spTree>
    <p:extLst>
      <p:ext uri="{BB962C8B-B14F-4D97-AF65-F5344CB8AC3E}">
        <p14:creationId xmlns:p14="http://schemas.microsoft.com/office/powerpoint/2010/main" val="11358735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683568" y="1340768"/>
            <a:ext cx="7272808" cy="4195936"/>
          </a:xfrm>
        </p:spPr>
        <p:txBody>
          <a:bodyPr>
            <a:normAutofit fontScale="90000"/>
          </a:bodyPr>
          <a:lstStyle/>
          <a:p>
            <a:r>
              <a:rPr lang="pt-BR" sz="2900" b="1" dirty="0">
                <a:latin typeface="Arial"/>
              </a:rPr>
              <a:t>LEI Nº 9.099, DE 26 DE SETEMBRO </a:t>
            </a:r>
            <a:r>
              <a:rPr lang="pt-BR" sz="2900" b="1" dirty="0" smtClean="0">
                <a:latin typeface="Arial"/>
              </a:rPr>
              <a:t>DE 1995</a:t>
            </a:r>
            <a:r>
              <a:rPr lang="pt-BR" sz="3200" b="1" dirty="0" smtClean="0">
                <a:latin typeface="Arial"/>
              </a:rPr>
              <a:t/>
            </a:r>
            <a:br>
              <a:rPr lang="pt-BR" sz="3200" b="1" dirty="0" smtClean="0">
                <a:latin typeface="Arial"/>
              </a:rPr>
            </a:br>
            <a:r>
              <a:rPr lang="pt-BR" dirty="0">
                <a:latin typeface="Arial"/>
              </a:rPr>
              <a:t>Dispõe sobre os Juizados Especiais Cíveis e Criminais e dá outras providências.</a:t>
            </a:r>
            <a:r>
              <a:rPr lang="pt-BR" sz="3000" dirty="0"/>
              <a:t/>
            </a:r>
            <a:br>
              <a:rPr lang="pt-BR" sz="3000" dirty="0"/>
            </a:br>
            <a:r>
              <a:rPr lang="pt-BR" sz="3000" dirty="0"/>
              <a:t> </a:t>
            </a:r>
            <a:br>
              <a:rPr lang="pt-BR" sz="3000" dirty="0"/>
            </a:br>
            <a:r>
              <a:rPr lang="pt-BR" b="1" dirty="0">
                <a:latin typeface="Arial"/>
              </a:rPr>
              <a:t>LEI Nº </a:t>
            </a:r>
            <a:r>
              <a:rPr lang="pt-BR" b="1" dirty="0" smtClean="0">
                <a:latin typeface="Arial"/>
              </a:rPr>
              <a:t>10.259, DE 12 DE JULHO DE 2001</a:t>
            </a:r>
            <a:br>
              <a:rPr lang="pt-BR" b="1" dirty="0" smtClean="0">
                <a:latin typeface="Arial"/>
              </a:rPr>
            </a:br>
            <a:r>
              <a:rPr lang="pt-BR" dirty="0">
                <a:latin typeface="Arial"/>
              </a:rPr>
              <a:t>Dispõe sobre a instituição dos Juizados Especiais Cíveis e Criminais no âmbito da Justiça Federal</a:t>
            </a:r>
            <a:r>
              <a:rPr lang="pt-BR" dirty="0" smtClean="0">
                <a:latin typeface="Arial"/>
              </a:rPr>
              <a:t>.</a:t>
            </a:r>
            <a:br>
              <a:rPr lang="pt-BR" dirty="0" smtClean="0">
                <a:latin typeface="Arial"/>
              </a:rPr>
            </a:br>
            <a:r>
              <a:rPr lang="pt-BR" dirty="0" smtClean="0">
                <a:latin typeface="Arial"/>
              </a:rPr>
              <a:t/>
            </a:r>
            <a:br>
              <a:rPr lang="pt-BR" dirty="0" smtClean="0">
                <a:latin typeface="Arial"/>
              </a:rPr>
            </a:br>
            <a:r>
              <a:rPr lang="pt-BR" b="1" dirty="0">
                <a:latin typeface="Arial"/>
              </a:rPr>
              <a:t>LEI Nº 12.153, DE 22 DE DEZEMBRO DE </a:t>
            </a:r>
            <a:r>
              <a:rPr lang="pt-BR" b="1" dirty="0" smtClean="0">
                <a:latin typeface="Arial"/>
              </a:rPr>
              <a:t>2009</a:t>
            </a:r>
            <a:r>
              <a:rPr lang="pt-BR" b="1" dirty="0">
                <a:latin typeface="Arial"/>
              </a:rPr>
              <a:t/>
            </a:r>
            <a:br>
              <a:rPr lang="pt-BR" b="1" dirty="0">
                <a:latin typeface="Arial"/>
              </a:rPr>
            </a:br>
            <a:r>
              <a:rPr lang="pt-BR" dirty="0">
                <a:latin typeface="Arial"/>
              </a:rPr>
              <a:t>Dispõe sobre os Juizados Especiais da Fazenda Pública no âmbito dos Estados, do Distrito Federal, dos Territórios e dos </a:t>
            </a:r>
            <a:r>
              <a:rPr lang="pt-BR" dirty="0" smtClean="0">
                <a:latin typeface="Arial"/>
              </a:rPr>
              <a:t>Municípios.</a:t>
            </a:r>
            <a:r>
              <a:rPr lang="pt-BR" dirty="0">
                <a:latin typeface="Arial"/>
              </a:rPr>
              <a:t/>
            </a:r>
            <a:br>
              <a:rPr lang="pt-BR" dirty="0">
                <a:latin typeface="Arial"/>
              </a:rPr>
            </a:br>
            <a:r>
              <a:rPr lang="pt-BR" dirty="0"/>
              <a:t/>
            </a:r>
            <a:br>
              <a:rPr lang="pt-BR" dirty="0"/>
            </a:br>
            <a:endParaRPr lang="pt-BR" dirty="0"/>
          </a:p>
        </p:txBody>
      </p:sp>
      <p:sp>
        <p:nvSpPr>
          <p:cNvPr id="4" name="AutoShape 2" descr="data:image/jpeg;base64,/9j/4AAQSkZJRgABAQAAAQABAAD/2wCEAAkGBxQSEhUQExQVFRIVFxkbGRYYGBweHxwdHh0aGhwgHx8YHCggGyQlHB4bJD0tJSkrLi4vGyAzODMsNygtLisBCgoKDg0OGxAQGzAmHyQ0My8sLzQ1NCwsLCwsLCwuNCssNCwsKywsLCwsKywsLC00NCwsLCwsLCwsLCwsLCssLP/AABEIAGwAcgMBIgACEQEDEQH/xAAcAAACAgMBAQAAAAAAAAAAAAAABgQFAgMHAQj/xABDEAACAQMCBAMDCgMDDQEAAAABAgMABBEFEgYhMUETUWEUInEHMlSBkZKhscHSI1LhFkJyFSQzNTZjc3SCorPR8Bf/xAAYAQEBAQEBAAAAAAAAAAAAAAAAAQIDBP/EACIRAQEAAgEEAQUAAAAAAAAAAAABAhEDEiExYRMiUZGh8P/aAAwDAQACEQMRAD8A7jRRSJ8o+tX9iBcW/htbHk2UyUPmTnmp/CtY49V1Et0e6K4N/wDrV/8A7n7n9a6fwDxgmoQ5OFuEwJE/Jh6H8Olbz4M8JupMpTVRUXU9Rit4zLM6oi9Sx/LzNcl4h+V6UyYs41WIf3pBkt64/uj7T8KmHHln4W5SOyUVxjQePdWvJPCgSJ27nZ7qjzY55V1rSYpljAuJFkl7lF2qPQDJP1n8KZ8dw8ku02iuY6lxZqL6lNp9oITsyV3jHIBScnPrV1ccQXdjYTXN8kTTq+I0jPunIAXJ7c9x+ApeOzXs6jpRXJrnjDVYLaPUpVtzbSFf4eCGw3zeeeWfr7VZ33HUy3tiq7PY7xImGR7w35UjOex2n66vw5J1R0aikfj3iqe2uLW1tthedve3DOAWCjv6n7KdxWLjZJfuu3tFFFZUVruIFdWRwGRgQVPQg9RWyig+ePlE4MbT5dyZa2kJ2N/Kf5G/Q9xS9ourS2kyXELYdD9RHcHzBr6d1XTY7mJ4JVDRuMEfqPIiuO3PyO3QdhHNCUydpbcDjtkAYzXv4ufG46zcssbvs6Tomp22r2mWRXU8pIm5lG8v/RpRl+RyI3AZZ2Fr1MePf/whumPXGfzrVwlwHqNhOJ45YCp5Om5sOvl83kfI9q6vXnyy+O/Rezcm/KHpWlxW0YhgRUQdgOp8z5n1NTKKK4NOJ3FtcSa/cJayrDNhjvYZGNqZHQ9eVWvyi2d1FpO27mWaX2hTvUYG3HIdB3z9tMGncITR6vLqJZPBcMAoJ3cwo8sdvOr/AIt0Fb61kti20tgq2M7WHMHHcfpXpvJOrH1pjXalDVuIZ7LTrOWK3jmg8BPEZzyU4QJyzzzk1VfKJKZ9OsNT2BHUoxVegDgNgemQK2z8H6s1qNOaW2a2GADzzhSCBnGcDFNd5woz6QNNLKZVhRQ3PbvTBB88ZH403jjZff6O9Kdm3t3EKy9Y7aFW9PmZH/fIT/011ikf5OODpbAzSTsjyS7QCpJ90Z65A708Vz5bLdTxFxFFFFcmhUK4tJGYlZ3QfyhUOPrZSam1ikgOcHocH40ED2Cb6S/3Iv2UewTfSX+5F+yovEl86BIos+JJnp1AH/351VWFxc28i+Nu8NyASxyBnvntTYv/AGCb6S/3Iv2UewTfSX+5F+yrGk/ULi5uJG8Hd4aHAKnAOPXvV2L/ANgm+kv9yL9lHsE30l/uRfsqLw3fSMGhmz4iY69SD+f9RU7Wb3wYmcfO6KPU8hTY1+wTfSX+5F+yj2Cb6S/3Iv2UsZvU/jnxMdSCeWPVewpytLgSIsg6MAabET2Cb6S/3Iv2UewTfSX+5F+yq3iK8laQW8Gd2Mtt6+gz2/qK1aHdTxSiGfdh87Sxzz9DU2LcWM30l/uR/sqxFYuwAJPIDrXoOedB7RRRQFK2t2VwkzTQFsPjO3zHLmO9NNVZ1yNZHikO0qeRPQjGaCDods0Ie5uWwxAHvHmB/Xy9Kmm8hukeFXBJU8iPsPPrg1XXzi+kEMbYjj95mx1PQYH21hd6F7Ni4iZj4ZyVbHMd8EelBA9jvf8AQe/t6deWPj5UxJdw2iJC7gEDoB+PL1o/tFBs37+3zcc6rLTQ/ac3ErMviHKqMch2yTQb9btmmCXNs2WXIyp5kf0Pb1qLpNjPJKstwW2x8xv8/h288+lbrJhYyGJ2Jik95Wx0I5HI+z8K3atqqTKLaFtzynbkdAO/4UE6PXIGbww4yeXofr6Uv3lhcwuyw7/DYkjb05+napcnCC7PdkbfjqQMZ+HUfbUzTtfj2BZW2SJyYHzHLlQYaTGLSIvOwDu2TnmfQep7/XWy+ZLyFliYF1wR2II/LNQXtxfyl9xWGMbR5sep69O1eSacLJ1uFLNH81weoB78uvOghR2V5KRE5cJkZLHlj9adVGAB5VU3PEUKpuVtzdlHXPr5VaocgH0oMqKKKAqo1fQUnbfkq/Qkc8/EVb0rarq0ttMwwDG+Cuc+XPBFBIuCmnxe4Nzuep7488dh+tRtI4jMriGVVIflkevYjvmtuh7rqQ3EwBVBhBjlnvjPWrXWbASxnA/iKMoe4I5jnQVv9ko9+d7bP5eX2ZqPq3ERifwYlUBOWT+QqJ/aifHh7V39M4Oc/Dzpk0SwEUYyP4jc3J6knnQV9syahFhxtdD1HbPcZ7H9KyttJjs1ackuyg47fUPU9K1a7utnFxCAFbk4xyz2Jx0qJbX0l7IsbKBEDucLnnjpk+poMIuLpN+WVdmegznHxq0vuHY528VWK7sE4AIPr6VcSWqMnhlRsxjGOVKR1ma0JgIDBT7pbOcdunUUE/Ur5bFFhiXLHnlvzPmT+lY6Rq4ut1vMo94ciO+PyI61I4dhaTddSjLscLkdFHl5Vu4htDt8eMfxozkEDmR3HryoI9rwrGjhyzMAchTj8fOmCks8RzzYiVVDNyyuc/0pyjGAB5CgyooooClXVuNrWKWS3kSZvCx4jLCzomRkFioIAxnr5GmqkLRdRhg1HVnmkSNf83PvEDICSZxnr9XnW8JLvaUy3XEdvHFDNu3RTukcbIMglzhenQZ+yoOscbwW0z27JO7RqGcxxM4VSMgkr0FIVrCV0yxYqVR9TieNT2Rpsr+FWOum7Go6i9myh0t4iyldxYYPJefIjn8a6TjxZ3ThqHFNpFDFec3SZgsbRoWYk5wMAZzyxii04wheOaUxXMaQRmRzJA6ZUAk7dwG48ugpJ1WKEabpS2su2P2qHbK2DtYk5ZhkD3WycZ7UzaoWGl3ySXaXUngTncqquF8MgDCse4Jz61LhjF3UvU+NreFEd47ho3iEm9YXZApz85gNqnlzBPlRpvGNqySSBJoYo03l5IWjQj0JGGJ9Kr9R/wBn5P8AkW/8dQuL1P8Ake1Y840a1aT/AAArnPpSY4386N1e6ZxxbTSpCVmiaX/RGaJkEn+EsMGrjXL2KCF7iYZjiG4+7kgegpR+UO+imSzhhdHmkuoWiCEEgA5LcugAq4+Ur/Vd3/wj+YrPTNz2be6Nxrb3EqwATRSOCUWWJk3gDJ2lhhuXPlU+14ghcXB3FVtWZZWYYAKjJ+IxSLoyS/5QslvpAQsG60KLtVmKbWVsnO4L9vWoerIxs9ZxkhbwM4H8itGW/AE/AVu8c3qf3c2btP44s3kRQksQmOI5nhZEkPbDkYOfXrTbXPuP9Rgm06KKF0eSZ7cQqpBOQ6nkBz5AEU/QghQD1wM1zykk3FjOiiisKKqrnhq0kkM0lvE8pOSzKCT9tWtFWXQjXdhHKFEiKwRlZQR0ZeakeoojsY1kaYIolcAM+OZA6A/CpNFTYqZOGrRkMRgjMZcyFdvLeeRbHnRZ8NWkSyLHbxosq7XAXG5T2PmKtqKvVTSM1hGYvZyimErs2Y5bcYxjyxWYtU2eFtXw9u3ZjltxjGPLFbqKmxVaXw3aWzGSC3ijc9WVRn7e1T7y0SVGikUPGwwynoR61uoq7oh3OlwyKivGrCIgoCPmkdCPLFZ29hGm8oir4rFnwPnE8iT51JopsVFhwxaQSeNFbxJJ/MqjPPy8vqq3oopbb5BRRRUH/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Tree>
    <p:extLst>
      <p:ext uri="{BB962C8B-B14F-4D97-AF65-F5344CB8AC3E}">
        <p14:creationId xmlns:p14="http://schemas.microsoft.com/office/powerpoint/2010/main" val="21098650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176593" y="836712"/>
            <a:ext cx="4572000" cy="4893647"/>
          </a:xfrm>
          <a:prstGeom prst="rect">
            <a:avLst/>
          </a:prstGeom>
          <a:ln w="38100">
            <a:solidFill>
              <a:srgbClr val="FF0000"/>
            </a:solidFill>
          </a:ln>
        </p:spPr>
        <p:txBody>
          <a:bodyPr>
            <a:spAutoFit/>
          </a:bodyPr>
          <a:lstStyle/>
          <a:p>
            <a:pPr algn="ctr"/>
            <a:endParaRPr lang="pt-BR" sz="2800" dirty="0" smtClean="0"/>
          </a:p>
          <a:p>
            <a:pPr algn="ctr"/>
            <a:endParaRPr lang="pt-BR" sz="2800" dirty="0"/>
          </a:p>
          <a:p>
            <a:pPr algn="ctr"/>
            <a:r>
              <a:rPr lang="pt-BR" sz="2800" dirty="0" smtClean="0"/>
              <a:t>Obrigado</a:t>
            </a:r>
            <a:r>
              <a:rPr lang="pt-BR" sz="2800" dirty="0"/>
              <a:t>.</a:t>
            </a:r>
          </a:p>
          <a:p>
            <a:pPr algn="ctr"/>
            <a:r>
              <a:rPr lang="pt-BR" sz="2800" dirty="0"/>
              <a:t> </a:t>
            </a:r>
          </a:p>
          <a:p>
            <a:pPr algn="ctr"/>
            <a:r>
              <a:rPr lang="pt-BR" sz="2800" dirty="0" smtClean="0"/>
              <a:t>Tenham um excelente fim de semana!</a:t>
            </a:r>
          </a:p>
          <a:p>
            <a:pPr algn="ctr"/>
            <a:endParaRPr lang="pt-BR" sz="2800" dirty="0" smtClean="0"/>
          </a:p>
          <a:p>
            <a:pPr algn="ctr"/>
            <a:endParaRPr lang="pt-BR" sz="2800" dirty="0" smtClean="0"/>
          </a:p>
          <a:p>
            <a:pPr algn="r"/>
            <a:r>
              <a:rPr lang="pt-BR" sz="2000" i="1" dirty="0" smtClean="0"/>
              <a:t>Quem for pro Vila Mix beba com moderação, se beber não dirija e seja responsável e prudente!</a:t>
            </a:r>
            <a:endParaRPr lang="pt-BR" sz="2000" i="1" dirty="0"/>
          </a:p>
          <a:p>
            <a:pPr algn="ctr"/>
            <a:endParaRPr lang="pt-BR" sz="2800" dirty="0"/>
          </a:p>
        </p:txBody>
      </p:sp>
    </p:spTree>
    <p:extLst>
      <p:ext uri="{BB962C8B-B14F-4D97-AF65-F5344CB8AC3E}">
        <p14:creationId xmlns:p14="http://schemas.microsoft.com/office/powerpoint/2010/main" val="343450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51208"/>
            <a:ext cx="8494472" cy="4609108"/>
          </a:xfrm>
          <a:prstGeom prst="rect">
            <a:avLst/>
          </a:prstGeom>
        </p:spPr>
      </p:pic>
    </p:spTree>
    <p:extLst>
      <p:ext uri="{BB962C8B-B14F-4D97-AF65-F5344CB8AC3E}">
        <p14:creationId xmlns:p14="http://schemas.microsoft.com/office/powerpoint/2010/main" val="1554997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3194" y="490292"/>
            <a:ext cx="5773101" cy="6367708"/>
          </a:xfrm>
          <a:prstGeom prst="rect">
            <a:avLst/>
          </a:prstGeom>
        </p:spPr>
      </p:pic>
    </p:spTree>
    <p:extLst>
      <p:ext uri="{BB962C8B-B14F-4D97-AF65-F5344CB8AC3E}">
        <p14:creationId xmlns:p14="http://schemas.microsoft.com/office/powerpoint/2010/main" val="1270825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4" name="CaixaDeTexto 3"/>
          <p:cNvSpPr txBox="1"/>
          <p:nvPr/>
        </p:nvSpPr>
        <p:spPr>
          <a:xfrm>
            <a:off x="557584" y="692696"/>
            <a:ext cx="7808913" cy="5940088"/>
          </a:xfrm>
          <a:prstGeom prst="rect">
            <a:avLst/>
          </a:prstGeom>
          <a:noFill/>
          <a:ln w="28575">
            <a:solidFill>
              <a:srgbClr val="00B050"/>
            </a:solidFill>
          </a:ln>
        </p:spPr>
        <p:txBody>
          <a:bodyPr wrap="square" rtlCol="0">
            <a:spAutoFit/>
          </a:bodyPr>
          <a:lstStyle/>
          <a:p>
            <a:r>
              <a:rPr lang="pt-BR" sz="2000" b="1" dirty="0" smtClean="0"/>
              <a:t>Causas de competência dos Juizados Especiais Cíveis (justiça estadual):</a:t>
            </a:r>
          </a:p>
          <a:p>
            <a:endParaRPr lang="pt-BR" sz="2000" dirty="0"/>
          </a:p>
          <a:p>
            <a:r>
              <a:rPr lang="pt-BR" sz="2000" i="1" dirty="0" smtClean="0"/>
              <a:t>Art. 3º da Lei 9.099/95</a:t>
            </a:r>
          </a:p>
          <a:p>
            <a:r>
              <a:rPr lang="pt-BR" sz="2000" dirty="0" smtClean="0"/>
              <a:t>I </a:t>
            </a:r>
            <a:r>
              <a:rPr lang="pt-BR" sz="2000" dirty="0"/>
              <a:t>- as causas cujo valor não exceda a quarenta vezes o salário mínimo;</a:t>
            </a:r>
          </a:p>
          <a:p>
            <a:r>
              <a:rPr lang="pt-BR" sz="2000" dirty="0" smtClean="0"/>
              <a:t>II </a:t>
            </a:r>
            <a:r>
              <a:rPr lang="pt-BR" sz="2000" dirty="0"/>
              <a:t>- as enumeradas no art. 275, inciso II, do Código de Processo Civil</a:t>
            </a:r>
            <a:r>
              <a:rPr lang="pt-BR" sz="2000" dirty="0" smtClean="0"/>
              <a:t>; (rito sumário)</a:t>
            </a:r>
            <a:endParaRPr lang="pt-BR" sz="2000" dirty="0"/>
          </a:p>
          <a:p>
            <a:r>
              <a:rPr lang="pt-BR" sz="2000" dirty="0" smtClean="0"/>
              <a:t>II </a:t>
            </a:r>
            <a:r>
              <a:rPr lang="pt-BR" sz="2000" dirty="0"/>
              <a:t>- a ação de despejo para uso próprio;</a:t>
            </a:r>
          </a:p>
          <a:p>
            <a:r>
              <a:rPr lang="pt-BR" sz="2000" dirty="0" smtClean="0"/>
              <a:t>IV </a:t>
            </a:r>
            <a:r>
              <a:rPr lang="pt-BR" sz="2000" dirty="0"/>
              <a:t>- as ações possessórias sobre bens imóveis de valor não excedente ao fixado no inciso I deste artigo.</a:t>
            </a:r>
          </a:p>
          <a:p>
            <a:r>
              <a:rPr lang="pt-BR" sz="2000" dirty="0"/>
              <a:t> </a:t>
            </a:r>
            <a:endParaRPr lang="pt-BR" sz="2000" dirty="0" smtClean="0"/>
          </a:p>
          <a:p>
            <a:r>
              <a:rPr lang="pt-BR" sz="2000" dirty="0" smtClean="0"/>
              <a:t>Em execução:</a:t>
            </a:r>
          </a:p>
          <a:p>
            <a:r>
              <a:rPr lang="pt-BR" sz="2000" dirty="0" smtClean="0"/>
              <a:t> </a:t>
            </a:r>
            <a:r>
              <a:rPr lang="pt-BR" sz="2000" dirty="0"/>
              <a:t>I - dos seus julgados;</a:t>
            </a:r>
          </a:p>
          <a:p>
            <a:r>
              <a:rPr lang="pt-BR" sz="2000" dirty="0" smtClean="0"/>
              <a:t> II </a:t>
            </a:r>
            <a:r>
              <a:rPr lang="pt-BR" sz="2000" dirty="0"/>
              <a:t>- dos títulos executivos extrajudiciais, no valor de até quarenta vezes o salário mínimo, observado o disposto no § 1º do art. 8º desta Lei</a:t>
            </a:r>
            <a:r>
              <a:rPr lang="pt-BR" sz="2000" dirty="0" smtClean="0"/>
              <a:t>.</a:t>
            </a:r>
          </a:p>
          <a:p>
            <a:endParaRPr lang="pt-BR" sz="2000" dirty="0"/>
          </a:p>
          <a:p>
            <a:r>
              <a:rPr lang="pt-BR" sz="2000" i="1" dirty="0" smtClean="0"/>
              <a:t>** Causas excluídas:</a:t>
            </a:r>
          </a:p>
          <a:p>
            <a:r>
              <a:rPr lang="pt-BR" sz="2000" dirty="0" smtClean="0"/>
              <a:t>Causas </a:t>
            </a:r>
            <a:r>
              <a:rPr lang="pt-BR" sz="2000" dirty="0"/>
              <a:t>de natureza alimentar, falimentar, fiscal e de interesse da Fazenda Pública, e também as relativas a acidentes de trabalho, a resíduos e ao estado e capacidade das pessoas, ainda que de cunho patrimonial</a:t>
            </a:r>
            <a:r>
              <a:rPr lang="pt-BR" sz="2000" i="1" dirty="0"/>
              <a:t>.</a:t>
            </a:r>
          </a:p>
        </p:txBody>
      </p:sp>
    </p:spTree>
    <p:extLst>
      <p:ext uri="{BB962C8B-B14F-4D97-AF65-F5344CB8AC3E}">
        <p14:creationId xmlns:p14="http://schemas.microsoft.com/office/powerpoint/2010/main" val="1270825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33536" y="-118288"/>
            <a:ext cx="6436568" cy="720080"/>
          </a:xfrm>
        </p:spPr>
        <p:txBody>
          <a:bodyPr>
            <a:normAutofit/>
          </a:bodyPr>
          <a:lstStyle/>
          <a:p>
            <a:pPr algn="just"/>
            <a:r>
              <a:rPr lang="pt-BR" sz="2600" u="sng" dirty="0" smtClean="0"/>
              <a:t>Juizados Especiais</a:t>
            </a:r>
            <a:endParaRPr lang="pt-BR" sz="2600" u="sng" dirty="0"/>
          </a:p>
        </p:txBody>
      </p:sp>
      <p:sp>
        <p:nvSpPr>
          <p:cNvPr id="4" name="CaixaDeTexto 3"/>
          <p:cNvSpPr txBox="1"/>
          <p:nvPr/>
        </p:nvSpPr>
        <p:spPr>
          <a:xfrm>
            <a:off x="525927" y="476672"/>
            <a:ext cx="7808913" cy="6247864"/>
          </a:xfrm>
          <a:prstGeom prst="rect">
            <a:avLst/>
          </a:prstGeom>
          <a:noFill/>
          <a:ln w="28575">
            <a:solidFill>
              <a:srgbClr val="00B050"/>
            </a:solidFill>
          </a:ln>
        </p:spPr>
        <p:txBody>
          <a:bodyPr wrap="square" rtlCol="0">
            <a:spAutoFit/>
          </a:bodyPr>
          <a:lstStyle/>
          <a:p>
            <a:r>
              <a:rPr lang="pt-BR" sz="2000" b="1" dirty="0" smtClean="0"/>
              <a:t>Causas de competência dos Juizados Especiais Federais:</a:t>
            </a:r>
          </a:p>
          <a:p>
            <a:endParaRPr lang="pt-BR" sz="2000" dirty="0"/>
          </a:p>
          <a:p>
            <a:r>
              <a:rPr lang="pt-BR" sz="2000" i="1" dirty="0" smtClean="0"/>
              <a:t>Art. 3º da </a:t>
            </a:r>
            <a:r>
              <a:rPr lang="pt-BR" sz="2000" i="1" smtClean="0"/>
              <a:t>Lei </a:t>
            </a:r>
            <a:r>
              <a:rPr lang="pt-BR" sz="2000" i="1" smtClean="0"/>
              <a:t>10.259/01</a:t>
            </a:r>
            <a:endParaRPr lang="pt-BR" sz="2000" i="1" dirty="0" smtClean="0"/>
          </a:p>
          <a:p>
            <a:endParaRPr lang="pt-BR" sz="2000" dirty="0"/>
          </a:p>
          <a:p>
            <a:r>
              <a:rPr lang="pt-BR" sz="2000" dirty="0" smtClean="0"/>
              <a:t>Causas </a:t>
            </a:r>
            <a:r>
              <a:rPr lang="pt-BR" sz="2000" dirty="0"/>
              <a:t>de competência da Justiça Federal até o valor de sessenta salários mínimos, bem como executar as suas sentenças.;</a:t>
            </a:r>
          </a:p>
          <a:p>
            <a:endParaRPr lang="pt-BR" sz="2000" i="1" dirty="0" smtClean="0"/>
          </a:p>
          <a:p>
            <a:r>
              <a:rPr lang="pt-BR" sz="2000" i="1" dirty="0" smtClean="0"/>
              <a:t>** Causas excluídas:</a:t>
            </a:r>
          </a:p>
          <a:p>
            <a:r>
              <a:rPr lang="pt-BR" sz="2000" dirty="0"/>
              <a:t>I - referidas no art. 109, incisos II, III e XI, da Constituição Federal, as ações de mandado de segurança, de desapropriação, de divisão e demarcação, populares, execuções fiscais e por improbidade administrativa e as demandas sobre direitos ou interesses difusos, coletivos ou individuais homogêneos;</a:t>
            </a:r>
          </a:p>
          <a:p>
            <a:r>
              <a:rPr lang="pt-BR" sz="2000" dirty="0" smtClean="0"/>
              <a:t>II </a:t>
            </a:r>
            <a:r>
              <a:rPr lang="pt-BR" sz="2000" dirty="0"/>
              <a:t>- sobre bens imóveis da União, autarquias e fundações públicas federais;</a:t>
            </a:r>
          </a:p>
          <a:p>
            <a:r>
              <a:rPr lang="pt-BR" sz="2000" dirty="0" smtClean="0"/>
              <a:t>III </a:t>
            </a:r>
            <a:r>
              <a:rPr lang="pt-BR" sz="2000" dirty="0"/>
              <a:t>- para a anulação ou cancelamento de ato administrativo federal, salvo o de natureza previdenciária e o de lançamento fiscal;</a:t>
            </a:r>
          </a:p>
          <a:p>
            <a:r>
              <a:rPr lang="pt-BR" sz="2000" dirty="0" smtClean="0"/>
              <a:t>IV </a:t>
            </a:r>
            <a:r>
              <a:rPr lang="pt-BR" sz="2000" dirty="0"/>
              <a:t>- que tenham como objeto a impugnação da pena de demissão imposta a servidores públicos civis ou de sanções disciplinares aplicadas a militares.</a:t>
            </a:r>
            <a:endParaRPr lang="pt-BR" sz="2000" i="1" dirty="0"/>
          </a:p>
        </p:txBody>
      </p:sp>
    </p:spTree>
    <p:extLst>
      <p:ext uri="{BB962C8B-B14F-4D97-AF65-F5344CB8AC3E}">
        <p14:creationId xmlns:p14="http://schemas.microsoft.com/office/powerpoint/2010/main" val="3963415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4" name="CaixaDeTexto 3"/>
          <p:cNvSpPr txBox="1"/>
          <p:nvPr/>
        </p:nvSpPr>
        <p:spPr>
          <a:xfrm>
            <a:off x="557583" y="908720"/>
            <a:ext cx="7808913" cy="5324535"/>
          </a:xfrm>
          <a:prstGeom prst="rect">
            <a:avLst/>
          </a:prstGeom>
          <a:noFill/>
          <a:ln w="28575">
            <a:solidFill>
              <a:srgbClr val="00B050"/>
            </a:solidFill>
          </a:ln>
        </p:spPr>
        <p:txBody>
          <a:bodyPr wrap="square" rtlCol="0">
            <a:spAutoFit/>
          </a:bodyPr>
          <a:lstStyle/>
          <a:p>
            <a:r>
              <a:rPr lang="pt-BR" sz="2000" b="1" dirty="0" smtClean="0"/>
              <a:t>Causas de competência dos Juizados Especiais de Fazenda Pública (justiça estadual):</a:t>
            </a:r>
          </a:p>
          <a:p>
            <a:endParaRPr lang="pt-BR" sz="2000" dirty="0"/>
          </a:p>
          <a:p>
            <a:r>
              <a:rPr lang="pt-BR" sz="2000" i="1" dirty="0" smtClean="0"/>
              <a:t>Art. 2º da Lei 12.153/09</a:t>
            </a:r>
          </a:p>
          <a:p>
            <a:r>
              <a:rPr lang="pt-BR" sz="2000" dirty="0" smtClean="0"/>
              <a:t>Causas </a:t>
            </a:r>
            <a:r>
              <a:rPr lang="pt-BR" sz="2000" dirty="0"/>
              <a:t>cíveis de interesse dos Estados, do Distrito Federal, dos Territórios e dos Municípios, até o valor de 60 (sessenta) salários </a:t>
            </a:r>
            <a:r>
              <a:rPr lang="pt-BR" sz="2000" dirty="0" smtClean="0"/>
              <a:t>mínimos.</a:t>
            </a:r>
            <a:endParaRPr lang="pt-BR" sz="2000" dirty="0"/>
          </a:p>
          <a:p>
            <a:r>
              <a:rPr lang="pt-BR" sz="2000" dirty="0"/>
              <a:t> </a:t>
            </a:r>
            <a:endParaRPr lang="pt-BR" sz="2000" dirty="0" smtClean="0"/>
          </a:p>
          <a:p>
            <a:endParaRPr lang="pt-BR" sz="2000" dirty="0"/>
          </a:p>
          <a:p>
            <a:r>
              <a:rPr lang="pt-BR" sz="2000" i="1" dirty="0" smtClean="0"/>
              <a:t>** Causas excluídas:</a:t>
            </a:r>
          </a:p>
          <a:p>
            <a:r>
              <a:rPr lang="pt-BR" sz="2000" dirty="0"/>
              <a:t> I – as ações de mandado de segurança, de desapropriação, de divisão e demarcação, populares, por improbidade administrativa, execuções fiscais e as demandas sobre direitos ou interesses difusos e coletivos;</a:t>
            </a:r>
          </a:p>
          <a:p>
            <a:r>
              <a:rPr lang="pt-BR" sz="2000" dirty="0" smtClean="0"/>
              <a:t>II </a:t>
            </a:r>
            <a:r>
              <a:rPr lang="pt-BR" sz="2000" dirty="0"/>
              <a:t>– as causas sobre bens imóveis dos Estados, Distrito Federal, Territórios e Municípios, autarquias e fundações públicas a eles vinculadas;</a:t>
            </a:r>
          </a:p>
          <a:p>
            <a:r>
              <a:rPr lang="pt-BR" sz="2000" dirty="0" smtClean="0"/>
              <a:t>III </a:t>
            </a:r>
            <a:r>
              <a:rPr lang="pt-BR" sz="2000" dirty="0"/>
              <a:t>– as causas que tenham como objeto a impugnação da pena de demissão imposta a servidores públicos civis ou sanções disciplinares aplicadas a militares</a:t>
            </a:r>
            <a:r>
              <a:rPr lang="pt-BR" sz="2000" dirty="0" smtClean="0"/>
              <a:t>.</a:t>
            </a:r>
            <a:endParaRPr lang="pt-BR" sz="2000" i="1" dirty="0"/>
          </a:p>
        </p:txBody>
      </p:sp>
    </p:spTree>
    <p:extLst>
      <p:ext uri="{BB962C8B-B14F-4D97-AF65-F5344CB8AC3E}">
        <p14:creationId xmlns:p14="http://schemas.microsoft.com/office/powerpoint/2010/main" val="158576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4" name="CaixaDeTexto 3"/>
          <p:cNvSpPr txBox="1"/>
          <p:nvPr/>
        </p:nvSpPr>
        <p:spPr>
          <a:xfrm>
            <a:off x="557583" y="908720"/>
            <a:ext cx="7808913" cy="5016758"/>
          </a:xfrm>
          <a:prstGeom prst="rect">
            <a:avLst/>
          </a:prstGeom>
          <a:noFill/>
          <a:ln w="28575">
            <a:solidFill>
              <a:srgbClr val="00B050"/>
            </a:solidFill>
          </a:ln>
        </p:spPr>
        <p:txBody>
          <a:bodyPr wrap="square" rtlCol="0">
            <a:spAutoFit/>
          </a:bodyPr>
          <a:lstStyle/>
          <a:p>
            <a:pPr algn="ctr"/>
            <a:endParaRPr lang="pt-BR" sz="2000" b="1" dirty="0" smtClean="0">
              <a:solidFill>
                <a:srgbClr val="FF0000"/>
              </a:solidFill>
            </a:endParaRPr>
          </a:p>
          <a:p>
            <a:pPr algn="ctr"/>
            <a:r>
              <a:rPr lang="pt-BR" sz="4000" b="1" dirty="0" smtClean="0">
                <a:solidFill>
                  <a:srgbClr val="FF0000"/>
                </a:solidFill>
              </a:rPr>
              <a:t>IMPORTANTE!</a:t>
            </a:r>
          </a:p>
          <a:p>
            <a:endParaRPr lang="pt-BR" sz="2000" b="1" dirty="0"/>
          </a:p>
          <a:p>
            <a:r>
              <a:rPr lang="pt-BR" sz="2000" dirty="0" smtClean="0"/>
              <a:t>Art. 3º, §3º da </a:t>
            </a:r>
            <a:r>
              <a:rPr lang="pt-BR" sz="2000" b="1" u="sng" dirty="0" smtClean="0"/>
              <a:t>Lei 10.259/01 (JEF)</a:t>
            </a:r>
          </a:p>
          <a:p>
            <a:endParaRPr lang="pt-BR" sz="2000" i="1" dirty="0" smtClean="0"/>
          </a:p>
          <a:p>
            <a:r>
              <a:rPr lang="pt-BR" sz="2000" i="1" dirty="0"/>
              <a:t>§ 3o No foro onde estiver instalada Vara do Juizado Especial, a sua competência é absoluta</a:t>
            </a:r>
            <a:r>
              <a:rPr lang="pt-BR" sz="2000" i="1" dirty="0" smtClean="0"/>
              <a:t>.</a:t>
            </a:r>
          </a:p>
          <a:p>
            <a:endParaRPr lang="pt-BR" sz="2000" i="1" dirty="0"/>
          </a:p>
          <a:p>
            <a:endParaRPr lang="pt-BR" sz="2000" i="1" dirty="0" smtClean="0"/>
          </a:p>
          <a:p>
            <a:endParaRPr lang="pt-BR" sz="2000" i="1" dirty="0" smtClean="0"/>
          </a:p>
          <a:p>
            <a:r>
              <a:rPr lang="pt-BR" sz="2000" dirty="0" smtClean="0"/>
              <a:t>Art. 2º, §4º da </a:t>
            </a:r>
            <a:r>
              <a:rPr lang="pt-BR" sz="2000" b="1" u="sng" dirty="0" smtClean="0"/>
              <a:t>Lei 12.153/09 (</a:t>
            </a:r>
            <a:r>
              <a:rPr lang="pt-BR" sz="2000" b="1" u="sng" dirty="0" err="1" smtClean="0"/>
              <a:t>JEFazPub</a:t>
            </a:r>
            <a:r>
              <a:rPr lang="pt-BR" sz="2000" b="1" u="sng" dirty="0" smtClean="0"/>
              <a:t>)</a:t>
            </a:r>
            <a:endParaRPr lang="pt-BR" sz="2000" dirty="0"/>
          </a:p>
          <a:p>
            <a:endParaRPr lang="pt-BR" sz="2000" i="1" dirty="0" smtClean="0"/>
          </a:p>
          <a:p>
            <a:r>
              <a:rPr lang="pt-BR" sz="2000" i="1" dirty="0" smtClean="0"/>
              <a:t>§ </a:t>
            </a:r>
            <a:r>
              <a:rPr lang="pt-BR" sz="2000" i="1" dirty="0"/>
              <a:t>4o  No foro onde estiver instalado Juizado Especial da Fazenda Pública, a sua competência é absoluta.</a:t>
            </a:r>
          </a:p>
          <a:p>
            <a:endParaRPr lang="pt-BR" sz="2000" i="1" dirty="0"/>
          </a:p>
        </p:txBody>
      </p:sp>
    </p:spTree>
    <p:extLst>
      <p:ext uri="{BB962C8B-B14F-4D97-AF65-F5344CB8AC3E}">
        <p14:creationId xmlns:p14="http://schemas.microsoft.com/office/powerpoint/2010/main" val="2212837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79512" y="-99392"/>
            <a:ext cx="6436568" cy="720080"/>
          </a:xfrm>
        </p:spPr>
        <p:txBody>
          <a:bodyPr>
            <a:normAutofit/>
          </a:bodyPr>
          <a:lstStyle/>
          <a:p>
            <a:pPr algn="just"/>
            <a:r>
              <a:rPr lang="pt-BR" sz="2600" u="sng" dirty="0" smtClean="0"/>
              <a:t>Juizados Especiais</a:t>
            </a:r>
            <a:endParaRPr lang="pt-BR" sz="2600" u="sng" dirty="0"/>
          </a:p>
        </p:txBody>
      </p:sp>
      <p:sp>
        <p:nvSpPr>
          <p:cNvPr id="4" name="CaixaDeTexto 3"/>
          <p:cNvSpPr txBox="1"/>
          <p:nvPr/>
        </p:nvSpPr>
        <p:spPr>
          <a:xfrm>
            <a:off x="557583" y="1628800"/>
            <a:ext cx="7808913" cy="3785652"/>
          </a:xfrm>
          <a:prstGeom prst="rect">
            <a:avLst/>
          </a:prstGeom>
          <a:noFill/>
          <a:ln w="28575">
            <a:solidFill>
              <a:srgbClr val="00B050"/>
            </a:solidFill>
          </a:ln>
        </p:spPr>
        <p:txBody>
          <a:bodyPr wrap="square" rtlCol="0">
            <a:spAutoFit/>
          </a:bodyPr>
          <a:lstStyle/>
          <a:p>
            <a:pPr algn="ctr"/>
            <a:endParaRPr lang="pt-BR" sz="2000" b="1" dirty="0" smtClean="0">
              <a:solidFill>
                <a:srgbClr val="FF0000"/>
              </a:solidFill>
            </a:endParaRPr>
          </a:p>
          <a:p>
            <a:pPr algn="ctr"/>
            <a:r>
              <a:rPr lang="pt-BR" sz="4000" b="1" dirty="0" smtClean="0">
                <a:solidFill>
                  <a:srgbClr val="FF0000"/>
                </a:solidFill>
              </a:rPr>
              <a:t>Procedimento:</a:t>
            </a:r>
          </a:p>
          <a:p>
            <a:endParaRPr lang="pt-BR" sz="2000" b="1" dirty="0" smtClean="0"/>
          </a:p>
          <a:p>
            <a:endParaRPr lang="pt-BR" sz="2000" b="1" dirty="0"/>
          </a:p>
          <a:p>
            <a:pPr algn="ctr"/>
            <a:r>
              <a:rPr lang="pt-BR" sz="2500" dirty="0" smtClean="0"/>
              <a:t>O procedimento (sumaríssimo) é o previsto na Lei 9.099/95, mesmo nos Juizados Especiais Federais e nos Juizados Especiais de Fazenda Pública</a:t>
            </a:r>
          </a:p>
          <a:p>
            <a:pPr algn="ctr"/>
            <a:endParaRPr lang="pt-BR" sz="2500" i="1" dirty="0"/>
          </a:p>
          <a:p>
            <a:endParaRPr lang="pt-BR" sz="2000" i="1" dirty="0"/>
          </a:p>
          <a:p>
            <a:endParaRPr lang="pt-BR" sz="2000" i="1" dirty="0"/>
          </a:p>
        </p:txBody>
      </p:sp>
    </p:spTree>
    <p:extLst>
      <p:ext uri="{BB962C8B-B14F-4D97-AF65-F5344CB8AC3E}">
        <p14:creationId xmlns:p14="http://schemas.microsoft.com/office/powerpoint/2010/main" val="1299053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to">
  <a:themeElements>
    <a:clrScheme name="Compo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749</TotalTime>
  <Words>1450</Words>
  <Application>Microsoft Office PowerPoint</Application>
  <PresentationFormat>Apresentação na tela (4:3)</PresentationFormat>
  <Paragraphs>172</Paragraphs>
  <Slides>20</Slides>
  <Notes>0</Notes>
  <HiddenSlides>0</HiddenSlides>
  <MMClips>0</MMClips>
  <ScaleCrop>false</ScaleCrop>
  <HeadingPairs>
    <vt:vector size="4" baseType="variant">
      <vt:variant>
        <vt:lpstr>Tema</vt:lpstr>
      </vt:variant>
      <vt:variant>
        <vt:i4>1</vt:i4>
      </vt:variant>
      <vt:variant>
        <vt:lpstr>Títulos de slides</vt:lpstr>
      </vt:variant>
      <vt:variant>
        <vt:i4>20</vt:i4>
      </vt:variant>
    </vt:vector>
  </HeadingPairs>
  <TitlesOfParts>
    <vt:vector size="21" baseType="lpstr">
      <vt:lpstr>Composto</vt:lpstr>
      <vt:lpstr>Apresentação do PowerPoint</vt:lpstr>
      <vt:lpstr>LEI Nº 9.099, DE 26 DE SETEMBRO DE 1995 Dispõe sobre os Juizados Especiais Cíveis e Criminais e dá outras providências.   LEI Nº 10.259, DE 12 DE JULHO DE 2001 Dispõe sobre a instituição dos Juizados Especiais Cíveis e Criminais no âmbito da Justiça Federal.  LEI Nº 12.153, DE 22 DE DEZEMBRO DE 2009 Dispõe sobre os Juizados Especiais da Fazenda Pública no âmbito dos Estados, do Distrito Federal, dos Territórios e dos Municípios.  </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Juizados Especiais</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Pedro</dc:creator>
  <cp:lastModifiedBy>MPBO</cp:lastModifiedBy>
  <cp:revision>77</cp:revision>
  <dcterms:created xsi:type="dcterms:W3CDTF">2014-12-05T16:24:44Z</dcterms:created>
  <dcterms:modified xsi:type="dcterms:W3CDTF">2015-05-12T03:38:58Z</dcterms:modified>
</cp:coreProperties>
</file>